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84" r:id="rId11"/>
    <p:sldId id="264" r:id="rId12"/>
    <p:sldId id="265" r:id="rId13"/>
    <p:sldId id="266" r:id="rId14"/>
    <p:sldId id="282" r:id="rId15"/>
    <p:sldId id="269" r:id="rId16"/>
    <p:sldId id="268" r:id="rId17"/>
    <p:sldId id="270" r:id="rId18"/>
    <p:sldId id="275" r:id="rId19"/>
    <p:sldId id="271" r:id="rId20"/>
    <p:sldId id="272" r:id="rId21"/>
    <p:sldId id="278" r:id="rId22"/>
    <p:sldId id="279" r:id="rId23"/>
    <p:sldId id="273" r:id="rId24"/>
    <p:sldId id="274" r:id="rId25"/>
    <p:sldId id="276" r:id="rId26"/>
    <p:sldId id="277" r:id="rId27"/>
    <p:sldId id="283" r:id="rId28"/>
    <p:sldId id="280" r:id="rId29"/>
    <p:sldId id="281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4ADF90-A146-4A0F-886E-20BB56AE687A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CEC26430-6ED0-4DF9-B90F-DAD515B46BDC}">
      <dgm:prSet phldrT="[Szöveg]" custT="1"/>
      <dgm:spPr/>
      <dgm:t>
        <a:bodyPr/>
        <a:lstStyle/>
        <a:p>
          <a:r>
            <a:rPr lang="hu-HU" sz="2400" dirty="0" smtClean="0"/>
            <a:t>Konzervatív-liberális: </a:t>
          </a:r>
        </a:p>
        <a:p>
          <a:r>
            <a:rPr lang="hu-HU" sz="2400" b="1" dirty="0" smtClean="0"/>
            <a:t>Új Idők</a:t>
          </a:r>
          <a:endParaRPr lang="hu-HU" sz="2400" b="1" dirty="0"/>
        </a:p>
      </dgm:t>
    </dgm:pt>
    <dgm:pt modelId="{67C0B69A-618D-4608-A03F-FD59A8C26981}" type="parTrans" cxnId="{12284C8C-8A03-4EAF-8947-2185D4C873F7}">
      <dgm:prSet/>
      <dgm:spPr/>
      <dgm:t>
        <a:bodyPr/>
        <a:lstStyle/>
        <a:p>
          <a:endParaRPr lang="hu-HU"/>
        </a:p>
      </dgm:t>
    </dgm:pt>
    <dgm:pt modelId="{E575B25D-E3ED-4068-890B-ACCC9174F9A0}" type="sibTrans" cxnId="{12284C8C-8A03-4EAF-8947-2185D4C873F7}">
      <dgm:prSet/>
      <dgm:spPr/>
      <dgm:t>
        <a:bodyPr/>
        <a:lstStyle/>
        <a:p>
          <a:endParaRPr lang="hu-HU"/>
        </a:p>
      </dgm:t>
    </dgm:pt>
    <dgm:pt modelId="{E709D79B-5B33-4B4C-9930-2033341E8CC4}">
      <dgm:prSet phldrT="[Szöveg]" custT="1"/>
      <dgm:spPr/>
      <dgm:t>
        <a:bodyPr/>
        <a:lstStyle/>
        <a:p>
          <a:r>
            <a:rPr lang="hu-HU" sz="2000" dirty="0" smtClean="0"/>
            <a:t>Nyugati </a:t>
          </a:r>
          <a:r>
            <a:rPr lang="hu-HU" sz="2000" dirty="0" err="1" smtClean="0"/>
            <a:t>modern-ség</a:t>
          </a:r>
          <a:r>
            <a:rPr lang="hu-HU" sz="2000" dirty="0" smtClean="0"/>
            <a:t> </a:t>
          </a:r>
          <a:r>
            <a:rPr lang="hu-HU" sz="2000" b="1" dirty="0" smtClean="0"/>
            <a:t>Nyugat</a:t>
          </a:r>
          <a:endParaRPr lang="hu-HU" sz="2000" b="1" dirty="0"/>
        </a:p>
      </dgm:t>
    </dgm:pt>
    <dgm:pt modelId="{1C7F460B-4D69-458F-949E-0D38AA323D6A}" type="parTrans" cxnId="{AAA2B6A2-BA25-4B6E-A7E7-A5E2CE17A0A3}">
      <dgm:prSet/>
      <dgm:spPr/>
      <dgm:t>
        <a:bodyPr/>
        <a:lstStyle/>
        <a:p>
          <a:endParaRPr lang="hu-HU"/>
        </a:p>
      </dgm:t>
    </dgm:pt>
    <dgm:pt modelId="{D8D78729-BF13-40F9-9C62-E38ED8B13B0A}" type="sibTrans" cxnId="{AAA2B6A2-BA25-4B6E-A7E7-A5E2CE17A0A3}">
      <dgm:prSet/>
      <dgm:spPr/>
      <dgm:t>
        <a:bodyPr/>
        <a:lstStyle/>
        <a:p>
          <a:endParaRPr lang="hu-HU"/>
        </a:p>
      </dgm:t>
    </dgm:pt>
    <dgm:pt modelId="{FD3E969C-199A-45D0-B913-6D3004432F57}">
      <dgm:prSet phldrT="[Szöveg]" custT="1"/>
      <dgm:spPr/>
      <dgm:t>
        <a:bodyPr/>
        <a:lstStyle/>
        <a:p>
          <a:r>
            <a:rPr lang="hu-HU" sz="1800" dirty="0" err="1" smtClean="0"/>
            <a:t>Népnem-zeti</a:t>
          </a:r>
          <a:r>
            <a:rPr lang="hu-HU" sz="1800" dirty="0" smtClean="0"/>
            <a:t> </a:t>
          </a:r>
          <a:r>
            <a:rPr lang="hu-HU" sz="1800" b="1" dirty="0" smtClean="0"/>
            <a:t>Budapesti Szemle</a:t>
          </a:r>
          <a:endParaRPr lang="hu-HU" sz="1800" b="1" dirty="0"/>
        </a:p>
      </dgm:t>
    </dgm:pt>
    <dgm:pt modelId="{A0D8A0A1-16BF-42E6-B5B3-E3C77CB5333F}" type="parTrans" cxnId="{5C81FEB8-A53F-4E72-98EB-5AFE1A72199F}">
      <dgm:prSet/>
      <dgm:spPr/>
      <dgm:t>
        <a:bodyPr/>
        <a:lstStyle/>
        <a:p>
          <a:endParaRPr lang="hu-HU"/>
        </a:p>
      </dgm:t>
    </dgm:pt>
    <dgm:pt modelId="{609D5DFE-8771-4348-95FF-B1AF5DF9D83B}" type="sibTrans" cxnId="{5C81FEB8-A53F-4E72-98EB-5AFE1A72199F}">
      <dgm:prSet/>
      <dgm:spPr/>
      <dgm:t>
        <a:bodyPr/>
        <a:lstStyle/>
        <a:p>
          <a:endParaRPr lang="hu-HU"/>
        </a:p>
      </dgm:t>
    </dgm:pt>
    <dgm:pt modelId="{3D2BE0BD-ABCF-4FBA-9AA6-997D87F053F5}" type="pres">
      <dgm:prSet presAssocID="{204ADF90-A146-4A0F-886E-20BB56AE68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13ADB7D-0872-4F4F-9AFC-A48C0DC0B176}" type="pres">
      <dgm:prSet presAssocID="{CEC26430-6ED0-4DF9-B90F-DAD515B46BDC}" presName="gear1" presStyleLbl="node1" presStyleIdx="0" presStyleCnt="3" custScaleX="115800" custScaleY="102559" custLinFactNeighborX="10218" custLinFactNeighborY="119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4530D65-FB7B-4715-8CD0-E07DF78699D5}" type="pres">
      <dgm:prSet presAssocID="{CEC26430-6ED0-4DF9-B90F-DAD515B46BDC}" presName="gear1srcNode" presStyleLbl="node1" presStyleIdx="0" presStyleCnt="3"/>
      <dgm:spPr/>
      <dgm:t>
        <a:bodyPr/>
        <a:lstStyle/>
        <a:p>
          <a:endParaRPr lang="hu-HU"/>
        </a:p>
      </dgm:t>
    </dgm:pt>
    <dgm:pt modelId="{89434ED5-912D-4896-8CDC-2A10B7FC27D7}" type="pres">
      <dgm:prSet presAssocID="{CEC26430-6ED0-4DF9-B90F-DAD515B46BDC}" presName="gear1dstNode" presStyleLbl="node1" presStyleIdx="0" presStyleCnt="3"/>
      <dgm:spPr/>
      <dgm:t>
        <a:bodyPr/>
        <a:lstStyle/>
        <a:p>
          <a:endParaRPr lang="hu-HU"/>
        </a:p>
      </dgm:t>
    </dgm:pt>
    <dgm:pt modelId="{030B3C2B-6074-454B-94BE-0ADE863DE29E}" type="pres">
      <dgm:prSet presAssocID="{E709D79B-5B33-4B4C-9930-2033341E8CC4}" presName="gear2" presStyleLbl="node1" presStyleIdx="1" presStyleCnt="3" custScaleX="128530" custScaleY="1253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600B673-4DC1-479E-908D-E80763490DF9}" type="pres">
      <dgm:prSet presAssocID="{E709D79B-5B33-4B4C-9930-2033341E8CC4}" presName="gear2srcNode" presStyleLbl="node1" presStyleIdx="1" presStyleCnt="3"/>
      <dgm:spPr/>
      <dgm:t>
        <a:bodyPr/>
        <a:lstStyle/>
        <a:p>
          <a:endParaRPr lang="hu-HU"/>
        </a:p>
      </dgm:t>
    </dgm:pt>
    <dgm:pt modelId="{0E81B3A5-0547-470D-BD17-9778CD48DB67}" type="pres">
      <dgm:prSet presAssocID="{E709D79B-5B33-4B4C-9930-2033341E8CC4}" presName="gear2dstNode" presStyleLbl="node1" presStyleIdx="1" presStyleCnt="3"/>
      <dgm:spPr/>
      <dgm:t>
        <a:bodyPr/>
        <a:lstStyle/>
        <a:p>
          <a:endParaRPr lang="hu-HU"/>
        </a:p>
      </dgm:t>
    </dgm:pt>
    <dgm:pt modelId="{4B92B97E-CB34-4C50-B78D-65F19955CC7E}" type="pres">
      <dgm:prSet presAssocID="{FD3E969C-199A-45D0-B913-6D3004432F57}" presName="gear3" presStyleLbl="node1" presStyleIdx="2" presStyleCnt="3" custScaleX="120487" custScaleY="123826" custLinFactNeighborX="5152" custLinFactNeighborY="-5598"/>
      <dgm:spPr/>
      <dgm:t>
        <a:bodyPr/>
        <a:lstStyle/>
        <a:p>
          <a:endParaRPr lang="hu-HU"/>
        </a:p>
      </dgm:t>
    </dgm:pt>
    <dgm:pt modelId="{BD22DEDC-FB0F-4A11-BD69-A4E4F0A551A2}" type="pres">
      <dgm:prSet presAssocID="{FD3E969C-199A-45D0-B913-6D3004432F5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F31080C-F37B-4535-AEDB-CC2A322A0FA8}" type="pres">
      <dgm:prSet presAssocID="{FD3E969C-199A-45D0-B913-6D3004432F57}" presName="gear3srcNode" presStyleLbl="node1" presStyleIdx="2" presStyleCnt="3"/>
      <dgm:spPr/>
      <dgm:t>
        <a:bodyPr/>
        <a:lstStyle/>
        <a:p>
          <a:endParaRPr lang="hu-HU"/>
        </a:p>
      </dgm:t>
    </dgm:pt>
    <dgm:pt modelId="{5273CF98-29CF-4DBB-95AB-C8201DB761BD}" type="pres">
      <dgm:prSet presAssocID="{FD3E969C-199A-45D0-B913-6D3004432F57}" presName="gear3dstNode" presStyleLbl="node1" presStyleIdx="2" presStyleCnt="3"/>
      <dgm:spPr/>
      <dgm:t>
        <a:bodyPr/>
        <a:lstStyle/>
        <a:p>
          <a:endParaRPr lang="hu-HU"/>
        </a:p>
      </dgm:t>
    </dgm:pt>
    <dgm:pt modelId="{B108A388-3667-484C-BF5F-B0B89BB11241}" type="pres">
      <dgm:prSet presAssocID="{E575B25D-E3ED-4068-890B-ACCC9174F9A0}" presName="connector1" presStyleLbl="sibTrans2D1" presStyleIdx="0" presStyleCnt="3"/>
      <dgm:spPr/>
      <dgm:t>
        <a:bodyPr/>
        <a:lstStyle/>
        <a:p>
          <a:endParaRPr lang="hu-HU"/>
        </a:p>
      </dgm:t>
    </dgm:pt>
    <dgm:pt modelId="{564906D7-18EB-46A4-8C51-5CCAF5BD2A5F}" type="pres">
      <dgm:prSet presAssocID="{D8D78729-BF13-40F9-9C62-E38ED8B13B0A}" presName="connector2" presStyleLbl="sibTrans2D1" presStyleIdx="1" presStyleCnt="3"/>
      <dgm:spPr/>
      <dgm:t>
        <a:bodyPr/>
        <a:lstStyle/>
        <a:p>
          <a:endParaRPr lang="hu-HU"/>
        </a:p>
      </dgm:t>
    </dgm:pt>
    <dgm:pt modelId="{686E3DE1-2A43-4D9B-8B3A-0C831122A8A1}" type="pres">
      <dgm:prSet presAssocID="{609D5DFE-8771-4348-95FF-B1AF5DF9D83B}" presName="connector3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E0E7204E-A5DD-4F65-8E7C-DDDCFDC9D69F}" type="presOf" srcId="{FD3E969C-199A-45D0-B913-6D3004432F57}" destId="{4B92B97E-CB34-4C50-B78D-65F19955CC7E}" srcOrd="0" destOrd="0" presId="urn:microsoft.com/office/officeart/2005/8/layout/gear1"/>
    <dgm:cxn modelId="{3C723820-5F9E-4F6B-8990-021BF34CC045}" type="presOf" srcId="{E575B25D-E3ED-4068-890B-ACCC9174F9A0}" destId="{B108A388-3667-484C-BF5F-B0B89BB11241}" srcOrd="0" destOrd="0" presId="urn:microsoft.com/office/officeart/2005/8/layout/gear1"/>
    <dgm:cxn modelId="{5C81FEB8-A53F-4E72-98EB-5AFE1A72199F}" srcId="{204ADF90-A146-4A0F-886E-20BB56AE687A}" destId="{FD3E969C-199A-45D0-B913-6D3004432F57}" srcOrd="2" destOrd="0" parTransId="{A0D8A0A1-16BF-42E6-B5B3-E3C77CB5333F}" sibTransId="{609D5DFE-8771-4348-95FF-B1AF5DF9D83B}"/>
    <dgm:cxn modelId="{F3D45388-A6B0-4158-91EB-C918D74B370B}" type="presOf" srcId="{D8D78729-BF13-40F9-9C62-E38ED8B13B0A}" destId="{564906D7-18EB-46A4-8C51-5CCAF5BD2A5F}" srcOrd="0" destOrd="0" presId="urn:microsoft.com/office/officeart/2005/8/layout/gear1"/>
    <dgm:cxn modelId="{5ABB0391-693F-4BD6-85D0-DCAAD8799A45}" type="presOf" srcId="{E709D79B-5B33-4B4C-9930-2033341E8CC4}" destId="{1600B673-4DC1-479E-908D-E80763490DF9}" srcOrd="1" destOrd="0" presId="urn:microsoft.com/office/officeart/2005/8/layout/gear1"/>
    <dgm:cxn modelId="{B8E00AEC-6515-45BD-BB60-B7AA5AD8BF5E}" type="presOf" srcId="{FD3E969C-199A-45D0-B913-6D3004432F57}" destId="{BD22DEDC-FB0F-4A11-BD69-A4E4F0A551A2}" srcOrd="1" destOrd="0" presId="urn:microsoft.com/office/officeart/2005/8/layout/gear1"/>
    <dgm:cxn modelId="{12284C8C-8A03-4EAF-8947-2185D4C873F7}" srcId="{204ADF90-A146-4A0F-886E-20BB56AE687A}" destId="{CEC26430-6ED0-4DF9-B90F-DAD515B46BDC}" srcOrd="0" destOrd="0" parTransId="{67C0B69A-618D-4608-A03F-FD59A8C26981}" sibTransId="{E575B25D-E3ED-4068-890B-ACCC9174F9A0}"/>
    <dgm:cxn modelId="{B6914C02-85A1-4723-9A9A-6FC283DCB371}" type="presOf" srcId="{CEC26430-6ED0-4DF9-B90F-DAD515B46BDC}" destId="{89434ED5-912D-4896-8CDC-2A10B7FC27D7}" srcOrd="2" destOrd="0" presId="urn:microsoft.com/office/officeart/2005/8/layout/gear1"/>
    <dgm:cxn modelId="{25877599-64AD-4238-8ECC-1FBA50A0452E}" type="presOf" srcId="{204ADF90-A146-4A0F-886E-20BB56AE687A}" destId="{3D2BE0BD-ABCF-4FBA-9AA6-997D87F053F5}" srcOrd="0" destOrd="0" presId="urn:microsoft.com/office/officeart/2005/8/layout/gear1"/>
    <dgm:cxn modelId="{BADB0A94-FB2B-457B-B060-613CFD6DA4C3}" type="presOf" srcId="{FD3E969C-199A-45D0-B913-6D3004432F57}" destId="{8F31080C-F37B-4535-AEDB-CC2A322A0FA8}" srcOrd="2" destOrd="0" presId="urn:microsoft.com/office/officeart/2005/8/layout/gear1"/>
    <dgm:cxn modelId="{AAA2B6A2-BA25-4B6E-A7E7-A5E2CE17A0A3}" srcId="{204ADF90-A146-4A0F-886E-20BB56AE687A}" destId="{E709D79B-5B33-4B4C-9930-2033341E8CC4}" srcOrd="1" destOrd="0" parTransId="{1C7F460B-4D69-458F-949E-0D38AA323D6A}" sibTransId="{D8D78729-BF13-40F9-9C62-E38ED8B13B0A}"/>
    <dgm:cxn modelId="{F182F7CB-ADF5-4EEA-B85C-41B91A174CAC}" type="presOf" srcId="{FD3E969C-199A-45D0-B913-6D3004432F57}" destId="{5273CF98-29CF-4DBB-95AB-C8201DB761BD}" srcOrd="3" destOrd="0" presId="urn:microsoft.com/office/officeart/2005/8/layout/gear1"/>
    <dgm:cxn modelId="{916A1EAB-3540-426C-AB95-C23BAE01BEC7}" type="presOf" srcId="{609D5DFE-8771-4348-95FF-B1AF5DF9D83B}" destId="{686E3DE1-2A43-4D9B-8B3A-0C831122A8A1}" srcOrd="0" destOrd="0" presId="urn:microsoft.com/office/officeart/2005/8/layout/gear1"/>
    <dgm:cxn modelId="{90341838-2277-41FA-8568-DED32ABD3916}" type="presOf" srcId="{E709D79B-5B33-4B4C-9930-2033341E8CC4}" destId="{030B3C2B-6074-454B-94BE-0ADE863DE29E}" srcOrd="0" destOrd="0" presId="urn:microsoft.com/office/officeart/2005/8/layout/gear1"/>
    <dgm:cxn modelId="{F2972711-3D27-49D9-8B64-16D464CD73CD}" type="presOf" srcId="{E709D79B-5B33-4B4C-9930-2033341E8CC4}" destId="{0E81B3A5-0547-470D-BD17-9778CD48DB67}" srcOrd="2" destOrd="0" presId="urn:microsoft.com/office/officeart/2005/8/layout/gear1"/>
    <dgm:cxn modelId="{90C93051-F8C9-4ACD-AFF5-D401608CF3BC}" type="presOf" srcId="{CEC26430-6ED0-4DF9-B90F-DAD515B46BDC}" destId="{94530D65-FB7B-4715-8CD0-E07DF78699D5}" srcOrd="1" destOrd="0" presId="urn:microsoft.com/office/officeart/2005/8/layout/gear1"/>
    <dgm:cxn modelId="{E279F1ED-9BBB-4449-98AB-FDA58D265240}" type="presOf" srcId="{CEC26430-6ED0-4DF9-B90F-DAD515B46BDC}" destId="{713ADB7D-0872-4F4F-9AFC-A48C0DC0B176}" srcOrd="0" destOrd="0" presId="urn:microsoft.com/office/officeart/2005/8/layout/gear1"/>
    <dgm:cxn modelId="{CDA970E6-8108-47D0-B89B-79827A31B670}" type="presParOf" srcId="{3D2BE0BD-ABCF-4FBA-9AA6-997D87F053F5}" destId="{713ADB7D-0872-4F4F-9AFC-A48C0DC0B176}" srcOrd="0" destOrd="0" presId="urn:microsoft.com/office/officeart/2005/8/layout/gear1"/>
    <dgm:cxn modelId="{5F74ED9C-A6A6-4C0C-B640-D082E9D3FAA2}" type="presParOf" srcId="{3D2BE0BD-ABCF-4FBA-9AA6-997D87F053F5}" destId="{94530D65-FB7B-4715-8CD0-E07DF78699D5}" srcOrd="1" destOrd="0" presId="urn:microsoft.com/office/officeart/2005/8/layout/gear1"/>
    <dgm:cxn modelId="{A658EC8C-8839-408C-AD66-BD8ED80B75DC}" type="presParOf" srcId="{3D2BE0BD-ABCF-4FBA-9AA6-997D87F053F5}" destId="{89434ED5-912D-4896-8CDC-2A10B7FC27D7}" srcOrd="2" destOrd="0" presId="urn:microsoft.com/office/officeart/2005/8/layout/gear1"/>
    <dgm:cxn modelId="{9EE2EF80-BB99-4B79-B921-EE4151A560CA}" type="presParOf" srcId="{3D2BE0BD-ABCF-4FBA-9AA6-997D87F053F5}" destId="{030B3C2B-6074-454B-94BE-0ADE863DE29E}" srcOrd="3" destOrd="0" presId="urn:microsoft.com/office/officeart/2005/8/layout/gear1"/>
    <dgm:cxn modelId="{CB642B1D-AC4D-4DAA-9E2C-CF93A9A0E40F}" type="presParOf" srcId="{3D2BE0BD-ABCF-4FBA-9AA6-997D87F053F5}" destId="{1600B673-4DC1-479E-908D-E80763490DF9}" srcOrd="4" destOrd="0" presId="urn:microsoft.com/office/officeart/2005/8/layout/gear1"/>
    <dgm:cxn modelId="{AFBC9B3B-7EA6-4D38-838C-425638E9541C}" type="presParOf" srcId="{3D2BE0BD-ABCF-4FBA-9AA6-997D87F053F5}" destId="{0E81B3A5-0547-470D-BD17-9778CD48DB67}" srcOrd="5" destOrd="0" presId="urn:microsoft.com/office/officeart/2005/8/layout/gear1"/>
    <dgm:cxn modelId="{20A73E82-6E9D-4B84-8C2D-082AD94BFD7A}" type="presParOf" srcId="{3D2BE0BD-ABCF-4FBA-9AA6-997D87F053F5}" destId="{4B92B97E-CB34-4C50-B78D-65F19955CC7E}" srcOrd="6" destOrd="0" presId="urn:microsoft.com/office/officeart/2005/8/layout/gear1"/>
    <dgm:cxn modelId="{32AE17A2-9ECF-49F6-B878-FB84E5E43FD8}" type="presParOf" srcId="{3D2BE0BD-ABCF-4FBA-9AA6-997D87F053F5}" destId="{BD22DEDC-FB0F-4A11-BD69-A4E4F0A551A2}" srcOrd="7" destOrd="0" presId="urn:microsoft.com/office/officeart/2005/8/layout/gear1"/>
    <dgm:cxn modelId="{FBC78E35-563E-477F-BB85-F6F64E05EE6B}" type="presParOf" srcId="{3D2BE0BD-ABCF-4FBA-9AA6-997D87F053F5}" destId="{8F31080C-F37B-4535-AEDB-CC2A322A0FA8}" srcOrd="8" destOrd="0" presId="urn:microsoft.com/office/officeart/2005/8/layout/gear1"/>
    <dgm:cxn modelId="{55171A6F-EE28-4D70-BB51-27FAB74552DB}" type="presParOf" srcId="{3D2BE0BD-ABCF-4FBA-9AA6-997D87F053F5}" destId="{5273CF98-29CF-4DBB-95AB-C8201DB761BD}" srcOrd="9" destOrd="0" presId="urn:microsoft.com/office/officeart/2005/8/layout/gear1"/>
    <dgm:cxn modelId="{25A70555-3173-407C-AF58-999D24A8D399}" type="presParOf" srcId="{3D2BE0BD-ABCF-4FBA-9AA6-997D87F053F5}" destId="{B108A388-3667-484C-BF5F-B0B89BB11241}" srcOrd="10" destOrd="0" presId="urn:microsoft.com/office/officeart/2005/8/layout/gear1"/>
    <dgm:cxn modelId="{D1EA6332-CEB2-4740-9B18-FAA5273D8B63}" type="presParOf" srcId="{3D2BE0BD-ABCF-4FBA-9AA6-997D87F053F5}" destId="{564906D7-18EB-46A4-8C51-5CCAF5BD2A5F}" srcOrd="11" destOrd="0" presId="urn:microsoft.com/office/officeart/2005/8/layout/gear1"/>
    <dgm:cxn modelId="{20D6C344-DCB0-439C-A64F-1A048C1F9304}" type="presParOf" srcId="{3D2BE0BD-ABCF-4FBA-9AA6-997D87F053F5}" destId="{686E3DE1-2A43-4D9B-8B3A-0C831122A8A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4D8F6-2E8D-467C-90DE-20378C0A334A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FC1A5E7-4F78-4A28-A7A1-5BE97FAD625E}">
      <dgm:prSet phldrT="[Szöveg]"/>
      <dgm:spPr/>
      <dgm:t>
        <a:bodyPr/>
        <a:lstStyle/>
        <a:p>
          <a:r>
            <a:rPr lang="hu-HU" dirty="0" smtClean="0"/>
            <a:t>Vértesi Tamás</a:t>
          </a:r>
          <a:endParaRPr lang="hu-HU" dirty="0"/>
        </a:p>
      </dgm:t>
    </dgm:pt>
    <dgm:pt modelId="{6734586E-9CED-4883-8602-E7ED4D2770AD}" type="parTrans" cxnId="{0BC960E5-0BE1-4AC2-87FB-2228BAC66731}">
      <dgm:prSet/>
      <dgm:spPr/>
      <dgm:t>
        <a:bodyPr/>
        <a:lstStyle/>
        <a:p>
          <a:endParaRPr lang="hu-HU"/>
        </a:p>
      </dgm:t>
    </dgm:pt>
    <dgm:pt modelId="{69F01BE7-CF77-4797-BA73-18EC3ACB773B}" type="sibTrans" cxnId="{0BC960E5-0BE1-4AC2-87FB-2228BAC66731}">
      <dgm:prSet/>
      <dgm:spPr/>
      <dgm:t>
        <a:bodyPr/>
        <a:lstStyle/>
        <a:p>
          <a:endParaRPr lang="hu-HU"/>
        </a:p>
      </dgm:t>
    </dgm:pt>
    <dgm:pt modelId="{151BE5DA-0A76-4176-AF90-25B6F25167BD}">
      <dgm:prSet phldrT="[Szöveg]" custT="1"/>
      <dgm:spPr/>
      <dgm:t>
        <a:bodyPr/>
        <a:lstStyle/>
        <a:p>
          <a:r>
            <a:rPr lang="hu-HU" sz="2400" b="1" dirty="0" err="1" smtClean="0">
              <a:ea typeface="Calibri"/>
              <a:cs typeface="Times New Roman"/>
            </a:rPr>
            <a:t>Cardulo</a:t>
          </a:r>
          <a:endParaRPr lang="hu-HU" sz="2400" dirty="0"/>
        </a:p>
      </dgm:t>
    </dgm:pt>
    <dgm:pt modelId="{7E518B8C-B89A-4E7A-AD5F-4D11AAA488D8}" type="parTrans" cxnId="{207174F0-12E2-4390-BA7F-DF72DD7A9847}">
      <dgm:prSet/>
      <dgm:spPr/>
      <dgm:t>
        <a:bodyPr/>
        <a:lstStyle/>
        <a:p>
          <a:endParaRPr lang="hu-HU"/>
        </a:p>
      </dgm:t>
    </dgm:pt>
    <dgm:pt modelId="{9C3FC451-DA50-4806-9EC4-5EB649570C43}" type="sibTrans" cxnId="{207174F0-12E2-4390-BA7F-DF72DD7A9847}">
      <dgm:prSet/>
      <dgm:spPr/>
      <dgm:t>
        <a:bodyPr/>
        <a:lstStyle/>
        <a:p>
          <a:endParaRPr lang="hu-HU"/>
        </a:p>
      </dgm:t>
    </dgm:pt>
    <dgm:pt modelId="{DA488A22-91B5-4DB0-ADE0-871BFA071388}">
      <dgm:prSet phldrT="[Szöveg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400" b="1" dirty="0" err="1" smtClean="0">
              <a:ea typeface="Calibri"/>
              <a:cs typeface="Times New Roman"/>
            </a:rPr>
            <a:t>Vico</a:t>
          </a:r>
          <a:r>
            <a:rPr lang="hu-HU" sz="2400" b="1" dirty="0" smtClean="0">
              <a:ea typeface="Calibri"/>
              <a:cs typeface="Times New Roman"/>
            </a:rPr>
            <a:t> Hannibal </a:t>
          </a:r>
        </a:p>
        <a:p>
          <a:endParaRPr lang="hu-HU" sz="1200" dirty="0"/>
        </a:p>
      </dgm:t>
    </dgm:pt>
    <dgm:pt modelId="{9E25E5F8-2785-4F6D-994C-92AB187B4363}" type="parTrans" cxnId="{0440C920-E2DB-49F3-8A7B-688E8E67C92E}">
      <dgm:prSet/>
      <dgm:spPr/>
      <dgm:t>
        <a:bodyPr/>
        <a:lstStyle/>
        <a:p>
          <a:endParaRPr lang="hu-HU"/>
        </a:p>
      </dgm:t>
    </dgm:pt>
    <dgm:pt modelId="{77C9517C-2103-4679-AB51-393D93406500}" type="sibTrans" cxnId="{0440C920-E2DB-49F3-8A7B-688E8E67C92E}">
      <dgm:prSet/>
      <dgm:spPr/>
      <dgm:t>
        <a:bodyPr/>
        <a:lstStyle/>
        <a:p>
          <a:endParaRPr lang="hu-HU"/>
        </a:p>
      </dgm:t>
    </dgm:pt>
    <dgm:pt modelId="{0E0A2555-BF31-4B83-B42E-50189DC8409F}">
      <dgm:prSet phldrT="[Szöveg]"/>
      <dgm:spPr/>
      <dgm:t>
        <a:bodyPr/>
        <a:lstStyle/>
        <a:p>
          <a:r>
            <a:rPr lang="hu-HU" dirty="0" smtClean="0"/>
            <a:t>Fiametta</a:t>
          </a:r>
          <a:endParaRPr lang="hu-HU" dirty="0"/>
        </a:p>
      </dgm:t>
    </dgm:pt>
    <dgm:pt modelId="{79F42D88-F630-4A37-82AE-439DCA0A047D}" type="parTrans" cxnId="{158A3324-3456-4CFE-923E-76B62A2C7D33}">
      <dgm:prSet/>
      <dgm:spPr/>
      <dgm:t>
        <a:bodyPr/>
        <a:lstStyle/>
        <a:p>
          <a:endParaRPr lang="hu-HU"/>
        </a:p>
      </dgm:t>
    </dgm:pt>
    <dgm:pt modelId="{42328043-C567-4625-B25D-FB43D98A9A11}" type="sibTrans" cxnId="{158A3324-3456-4CFE-923E-76B62A2C7D33}">
      <dgm:prSet/>
      <dgm:spPr/>
      <dgm:t>
        <a:bodyPr/>
        <a:lstStyle/>
        <a:p>
          <a:endParaRPr lang="hu-HU"/>
        </a:p>
      </dgm:t>
    </dgm:pt>
    <dgm:pt modelId="{8504C84E-83DB-43E5-9901-DBDE054E6343}">
      <dgm:prSet phldrT="[Szöveg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b="1" dirty="0" err="1" smtClean="0">
              <a:ea typeface="Calibri"/>
              <a:cs typeface="Times New Roman"/>
            </a:rPr>
            <a:t>Chigi</a:t>
          </a:r>
          <a:endParaRPr lang="hu-HU" dirty="0" smtClean="0"/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dirty="0"/>
        </a:p>
      </dgm:t>
    </dgm:pt>
    <dgm:pt modelId="{52025BF4-28B6-4A38-9B54-A34B867F1CBB}" type="parTrans" cxnId="{92BABF8F-AE10-4729-93D3-04AD7A8181D9}">
      <dgm:prSet/>
      <dgm:spPr/>
      <dgm:t>
        <a:bodyPr/>
        <a:lstStyle/>
        <a:p>
          <a:endParaRPr lang="hu-HU"/>
        </a:p>
      </dgm:t>
    </dgm:pt>
    <dgm:pt modelId="{556FD2AA-7550-4F56-AC8B-29EEE5ADA3DA}" type="sibTrans" cxnId="{92BABF8F-AE10-4729-93D3-04AD7A8181D9}">
      <dgm:prSet/>
      <dgm:spPr/>
      <dgm:t>
        <a:bodyPr/>
        <a:lstStyle/>
        <a:p>
          <a:endParaRPr lang="hu-HU"/>
        </a:p>
      </dgm:t>
    </dgm:pt>
    <dgm:pt modelId="{BB39EEC6-ADFB-4746-BEAA-2534726B531E}" type="pres">
      <dgm:prSet presAssocID="{5E94D8F6-2E8D-467C-90DE-20378C0A334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D8FA154-42D0-4EF0-BF21-8D44BA3AC077}" type="pres">
      <dgm:prSet presAssocID="{6FC1A5E7-4F78-4A28-A7A1-5BE97FAD625E}" presName="centerShape" presStyleLbl="node0" presStyleIdx="0" presStyleCnt="1"/>
      <dgm:spPr/>
      <dgm:t>
        <a:bodyPr/>
        <a:lstStyle/>
        <a:p>
          <a:endParaRPr lang="hu-HU"/>
        </a:p>
      </dgm:t>
    </dgm:pt>
    <dgm:pt modelId="{FF4335A9-8BED-496D-9261-E90C7F6FCD31}" type="pres">
      <dgm:prSet presAssocID="{151BE5DA-0A76-4176-AF90-25B6F25167BD}" presName="node" presStyleLbl="node1" presStyleIdx="0" presStyleCnt="4" custScaleX="140775" custScaleY="11986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0E73BE9-1639-4A31-9DF8-21F3654A6B7D}" type="pres">
      <dgm:prSet presAssocID="{151BE5DA-0A76-4176-AF90-25B6F25167BD}" presName="dummy" presStyleCnt="0"/>
      <dgm:spPr/>
    </dgm:pt>
    <dgm:pt modelId="{925A71D1-3EA2-4E15-AEEC-78A11BC18F13}" type="pres">
      <dgm:prSet presAssocID="{9C3FC451-DA50-4806-9EC4-5EB649570C43}" presName="sibTrans" presStyleLbl="sibTrans2D1" presStyleIdx="0" presStyleCnt="4"/>
      <dgm:spPr/>
      <dgm:t>
        <a:bodyPr/>
        <a:lstStyle/>
        <a:p>
          <a:endParaRPr lang="hu-HU"/>
        </a:p>
      </dgm:t>
    </dgm:pt>
    <dgm:pt modelId="{D7D2FFAE-7255-42E4-B20D-6EF593D8D399}" type="pres">
      <dgm:prSet presAssocID="{DA488A22-91B5-4DB0-ADE0-871BFA071388}" presName="node" presStyleLbl="node1" presStyleIdx="1" presStyleCnt="4" custScaleX="147339" custScaleY="14436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AD4E0F4-0441-4F86-BCBB-0053B5FC8FA3}" type="pres">
      <dgm:prSet presAssocID="{DA488A22-91B5-4DB0-ADE0-871BFA071388}" presName="dummy" presStyleCnt="0"/>
      <dgm:spPr/>
    </dgm:pt>
    <dgm:pt modelId="{0F7ECE8E-6668-46C7-A7A3-90FF54288D43}" type="pres">
      <dgm:prSet presAssocID="{77C9517C-2103-4679-AB51-393D93406500}" presName="sibTrans" presStyleLbl="sibTrans2D1" presStyleIdx="1" presStyleCnt="4"/>
      <dgm:spPr/>
      <dgm:t>
        <a:bodyPr/>
        <a:lstStyle/>
        <a:p>
          <a:endParaRPr lang="hu-HU"/>
        </a:p>
      </dgm:t>
    </dgm:pt>
    <dgm:pt modelId="{A91E6B6B-4250-48B1-8833-03BF4B0ED5C5}" type="pres">
      <dgm:prSet presAssocID="{0E0A2555-BF31-4B83-B42E-50189DC8409F}" presName="node" presStyleLbl="node1" presStyleIdx="2" presStyleCnt="4" custScaleX="134408" custScaleY="1378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65E604F-577F-4A27-BC3A-252423ACE0BA}" type="pres">
      <dgm:prSet presAssocID="{0E0A2555-BF31-4B83-B42E-50189DC8409F}" presName="dummy" presStyleCnt="0"/>
      <dgm:spPr/>
    </dgm:pt>
    <dgm:pt modelId="{7242836C-E29A-409F-B791-000CA5971F86}" type="pres">
      <dgm:prSet presAssocID="{42328043-C567-4625-B25D-FB43D98A9A11}" presName="sibTrans" presStyleLbl="sibTrans2D1" presStyleIdx="2" presStyleCnt="4"/>
      <dgm:spPr/>
      <dgm:t>
        <a:bodyPr/>
        <a:lstStyle/>
        <a:p>
          <a:endParaRPr lang="hu-HU"/>
        </a:p>
      </dgm:t>
    </dgm:pt>
    <dgm:pt modelId="{55AD65AC-BCEF-40B2-BF0E-19EA9E6BE190}" type="pres">
      <dgm:prSet presAssocID="{8504C84E-83DB-43E5-9901-DBDE054E6343}" presName="node" presStyleLbl="node1" presStyleIdx="3" presStyleCnt="4" custScaleX="139385" custScaleY="13280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E68259A-9CD0-4375-945D-DA66B375B46D}" type="pres">
      <dgm:prSet presAssocID="{8504C84E-83DB-43E5-9901-DBDE054E6343}" presName="dummy" presStyleCnt="0"/>
      <dgm:spPr/>
    </dgm:pt>
    <dgm:pt modelId="{1F601C35-E759-4A6B-9173-12C276813FD4}" type="pres">
      <dgm:prSet presAssocID="{556FD2AA-7550-4F56-AC8B-29EEE5ADA3DA}" presName="sibTrans" presStyleLbl="sibTrans2D1" presStyleIdx="3" presStyleCnt="4"/>
      <dgm:spPr/>
      <dgm:t>
        <a:bodyPr/>
        <a:lstStyle/>
        <a:p>
          <a:endParaRPr lang="hu-HU"/>
        </a:p>
      </dgm:t>
    </dgm:pt>
  </dgm:ptLst>
  <dgm:cxnLst>
    <dgm:cxn modelId="{27F1C3B5-1BE3-4326-91DB-63E0C5E6F997}" type="presOf" srcId="{9C3FC451-DA50-4806-9EC4-5EB649570C43}" destId="{925A71D1-3EA2-4E15-AEEC-78A11BC18F13}" srcOrd="0" destOrd="0" presId="urn:microsoft.com/office/officeart/2005/8/layout/radial6"/>
    <dgm:cxn modelId="{158A3324-3456-4CFE-923E-76B62A2C7D33}" srcId="{6FC1A5E7-4F78-4A28-A7A1-5BE97FAD625E}" destId="{0E0A2555-BF31-4B83-B42E-50189DC8409F}" srcOrd="2" destOrd="0" parTransId="{79F42D88-F630-4A37-82AE-439DCA0A047D}" sibTransId="{42328043-C567-4625-B25D-FB43D98A9A11}"/>
    <dgm:cxn modelId="{6221E082-4F06-4089-B57A-21FF092CAF28}" type="presOf" srcId="{5E94D8F6-2E8D-467C-90DE-20378C0A334A}" destId="{BB39EEC6-ADFB-4746-BEAA-2534726B531E}" srcOrd="0" destOrd="0" presId="urn:microsoft.com/office/officeart/2005/8/layout/radial6"/>
    <dgm:cxn modelId="{A93F0D47-E3A0-487C-B6D0-0AF2AE061262}" type="presOf" srcId="{8504C84E-83DB-43E5-9901-DBDE054E6343}" destId="{55AD65AC-BCEF-40B2-BF0E-19EA9E6BE190}" srcOrd="0" destOrd="0" presId="urn:microsoft.com/office/officeart/2005/8/layout/radial6"/>
    <dgm:cxn modelId="{6BAFC333-D90C-4658-AD01-6F4702D418D8}" type="presOf" srcId="{0E0A2555-BF31-4B83-B42E-50189DC8409F}" destId="{A91E6B6B-4250-48B1-8833-03BF4B0ED5C5}" srcOrd="0" destOrd="0" presId="urn:microsoft.com/office/officeart/2005/8/layout/radial6"/>
    <dgm:cxn modelId="{0BC960E5-0BE1-4AC2-87FB-2228BAC66731}" srcId="{5E94D8F6-2E8D-467C-90DE-20378C0A334A}" destId="{6FC1A5E7-4F78-4A28-A7A1-5BE97FAD625E}" srcOrd="0" destOrd="0" parTransId="{6734586E-9CED-4883-8602-E7ED4D2770AD}" sibTransId="{69F01BE7-CF77-4797-BA73-18EC3ACB773B}"/>
    <dgm:cxn modelId="{C7C59CED-B761-4B5F-9B19-AE5E6AB49123}" type="presOf" srcId="{77C9517C-2103-4679-AB51-393D93406500}" destId="{0F7ECE8E-6668-46C7-A7A3-90FF54288D43}" srcOrd="0" destOrd="0" presId="urn:microsoft.com/office/officeart/2005/8/layout/radial6"/>
    <dgm:cxn modelId="{92BABF8F-AE10-4729-93D3-04AD7A8181D9}" srcId="{6FC1A5E7-4F78-4A28-A7A1-5BE97FAD625E}" destId="{8504C84E-83DB-43E5-9901-DBDE054E6343}" srcOrd="3" destOrd="0" parTransId="{52025BF4-28B6-4A38-9B54-A34B867F1CBB}" sibTransId="{556FD2AA-7550-4F56-AC8B-29EEE5ADA3DA}"/>
    <dgm:cxn modelId="{3391D413-08BF-4441-B922-1B43622FF766}" type="presOf" srcId="{556FD2AA-7550-4F56-AC8B-29EEE5ADA3DA}" destId="{1F601C35-E759-4A6B-9173-12C276813FD4}" srcOrd="0" destOrd="0" presId="urn:microsoft.com/office/officeart/2005/8/layout/radial6"/>
    <dgm:cxn modelId="{0440C920-E2DB-49F3-8A7B-688E8E67C92E}" srcId="{6FC1A5E7-4F78-4A28-A7A1-5BE97FAD625E}" destId="{DA488A22-91B5-4DB0-ADE0-871BFA071388}" srcOrd="1" destOrd="0" parTransId="{9E25E5F8-2785-4F6D-994C-92AB187B4363}" sibTransId="{77C9517C-2103-4679-AB51-393D93406500}"/>
    <dgm:cxn modelId="{25BF0C3D-D355-4E85-BCC0-99E5AF82DD3B}" type="presOf" srcId="{6FC1A5E7-4F78-4A28-A7A1-5BE97FAD625E}" destId="{8D8FA154-42D0-4EF0-BF21-8D44BA3AC077}" srcOrd="0" destOrd="0" presId="urn:microsoft.com/office/officeart/2005/8/layout/radial6"/>
    <dgm:cxn modelId="{E6A88733-D662-4773-BF21-A9D9DEF83BA6}" type="presOf" srcId="{151BE5DA-0A76-4176-AF90-25B6F25167BD}" destId="{FF4335A9-8BED-496D-9261-E90C7F6FCD31}" srcOrd="0" destOrd="0" presId="urn:microsoft.com/office/officeart/2005/8/layout/radial6"/>
    <dgm:cxn modelId="{207174F0-12E2-4390-BA7F-DF72DD7A9847}" srcId="{6FC1A5E7-4F78-4A28-A7A1-5BE97FAD625E}" destId="{151BE5DA-0A76-4176-AF90-25B6F25167BD}" srcOrd="0" destOrd="0" parTransId="{7E518B8C-B89A-4E7A-AD5F-4D11AAA488D8}" sibTransId="{9C3FC451-DA50-4806-9EC4-5EB649570C43}"/>
    <dgm:cxn modelId="{D57CFC74-7260-4DE9-B11D-0D01C05D2A7E}" type="presOf" srcId="{42328043-C567-4625-B25D-FB43D98A9A11}" destId="{7242836C-E29A-409F-B791-000CA5971F86}" srcOrd="0" destOrd="0" presId="urn:microsoft.com/office/officeart/2005/8/layout/radial6"/>
    <dgm:cxn modelId="{474E83AC-1C75-4EBA-914C-71998B1928A4}" type="presOf" srcId="{DA488A22-91B5-4DB0-ADE0-871BFA071388}" destId="{D7D2FFAE-7255-42E4-B20D-6EF593D8D399}" srcOrd="0" destOrd="0" presId="urn:microsoft.com/office/officeart/2005/8/layout/radial6"/>
    <dgm:cxn modelId="{BF5DFA7F-DE36-41D1-AD5B-51FE9EF638FA}" type="presParOf" srcId="{BB39EEC6-ADFB-4746-BEAA-2534726B531E}" destId="{8D8FA154-42D0-4EF0-BF21-8D44BA3AC077}" srcOrd="0" destOrd="0" presId="urn:microsoft.com/office/officeart/2005/8/layout/radial6"/>
    <dgm:cxn modelId="{B9EB3591-4952-4633-879C-66933B5C9FBF}" type="presParOf" srcId="{BB39EEC6-ADFB-4746-BEAA-2534726B531E}" destId="{FF4335A9-8BED-496D-9261-E90C7F6FCD31}" srcOrd="1" destOrd="0" presId="urn:microsoft.com/office/officeart/2005/8/layout/radial6"/>
    <dgm:cxn modelId="{D59F060F-9C95-4AC6-8324-C9DC11B485E3}" type="presParOf" srcId="{BB39EEC6-ADFB-4746-BEAA-2534726B531E}" destId="{B0E73BE9-1639-4A31-9DF8-21F3654A6B7D}" srcOrd="2" destOrd="0" presId="urn:microsoft.com/office/officeart/2005/8/layout/radial6"/>
    <dgm:cxn modelId="{94A38345-D112-44B9-9119-25CE0786CF64}" type="presParOf" srcId="{BB39EEC6-ADFB-4746-BEAA-2534726B531E}" destId="{925A71D1-3EA2-4E15-AEEC-78A11BC18F13}" srcOrd="3" destOrd="0" presId="urn:microsoft.com/office/officeart/2005/8/layout/radial6"/>
    <dgm:cxn modelId="{75484F28-314A-4AE1-8C13-462A5E6C67B7}" type="presParOf" srcId="{BB39EEC6-ADFB-4746-BEAA-2534726B531E}" destId="{D7D2FFAE-7255-42E4-B20D-6EF593D8D399}" srcOrd="4" destOrd="0" presId="urn:microsoft.com/office/officeart/2005/8/layout/radial6"/>
    <dgm:cxn modelId="{5D8D5AB9-C41C-4DC2-B08C-0BBE28156F0C}" type="presParOf" srcId="{BB39EEC6-ADFB-4746-BEAA-2534726B531E}" destId="{AAD4E0F4-0441-4F86-BCBB-0053B5FC8FA3}" srcOrd="5" destOrd="0" presId="urn:microsoft.com/office/officeart/2005/8/layout/radial6"/>
    <dgm:cxn modelId="{891F19D3-935F-4712-8BE7-FDBE9FD49736}" type="presParOf" srcId="{BB39EEC6-ADFB-4746-BEAA-2534726B531E}" destId="{0F7ECE8E-6668-46C7-A7A3-90FF54288D43}" srcOrd="6" destOrd="0" presId="urn:microsoft.com/office/officeart/2005/8/layout/radial6"/>
    <dgm:cxn modelId="{9C66D492-9DF0-4635-893E-1B18210A9B4B}" type="presParOf" srcId="{BB39EEC6-ADFB-4746-BEAA-2534726B531E}" destId="{A91E6B6B-4250-48B1-8833-03BF4B0ED5C5}" srcOrd="7" destOrd="0" presId="urn:microsoft.com/office/officeart/2005/8/layout/radial6"/>
    <dgm:cxn modelId="{A81D4F34-337F-4032-83CB-61FC714EE122}" type="presParOf" srcId="{BB39EEC6-ADFB-4746-BEAA-2534726B531E}" destId="{065E604F-577F-4A27-BC3A-252423ACE0BA}" srcOrd="8" destOrd="0" presId="urn:microsoft.com/office/officeart/2005/8/layout/radial6"/>
    <dgm:cxn modelId="{1308A465-0037-482B-A283-4D7F788EE5D4}" type="presParOf" srcId="{BB39EEC6-ADFB-4746-BEAA-2534726B531E}" destId="{7242836C-E29A-409F-B791-000CA5971F86}" srcOrd="9" destOrd="0" presId="urn:microsoft.com/office/officeart/2005/8/layout/radial6"/>
    <dgm:cxn modelId="{AA4561C3-35DA-4292-9EAA-833EAED1D275}" type="presParOf" srcId="{BB39EEC6-ADFB-4746-BEAA-2534726B531E}" destId="{55AD65AC-BCEF-40B2-BF0E-19EA9E6BE190}" srcOrd="10" destOrd="0" presId="urn:microsoft.com/office/officeart/2005/8/layout/radial6"/>
    <dgm:cxn modelId="{7F3D9784-F449-4B87-AD12-CE9FB4339D9E}" type="presParOf" srcId="{BB39EEC6-ADFB-4746-BEAA-2534726B531E}" destId="{5E68259A-9CD0-4375-945D-DA66B375B46D}" srcOrd="11" destOrd="0" presId="urn:microsoft.com/office/officeart/2005/8/layout/radial6"/>
    <dgm:cxn modelId="{50EFDDD3-158F-4B49-B9B1-8B2C5AE112A2}" type="presParOf" srcId="{BB39EEC6-ADFB-4746-BEAA-2534726B531E}" destId="{1F601C35-E759-4A6B-9173-12C276813FD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627665-44E9-4140-8136-184987D8C8B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2394DB9-9CA0-4B55-AAB8-37F3FC6276C6}">
      <dgm:prSet phldrT="[Szöveg]" custT="1"/>
      <dgm:spPr/>
      <dgm:t>
        <a:bodyPr/>
        <a:lstStyle/>
        <a:p>
          <a:r>
            <a:rPr lang="hu-HU" sz="2400" dirty="0" smtClean="0"/>
            <a:t>Mátyás kora</a:t>
          </a:r>
          <a:endParaRPr lang="hu-HU" sz="2400" dirty="0"/>
        </a:p>
      </dgm:t>
    </dgm:pt>
    <dgm:pt modelId="{C6B5E44D-CA05-40C3-96AC-73B606DAD251}" type="parTrans" cxnId="{250A1FC3-15CA-459E-B0F8-1ED3389A2034}">
      <dgm:prSet/>
      <dgm:spPr/>
      <dgm:t>
        <a:bodyPr/>
        <a:lstStyle/>
        <a:p>
          <a:endParaRPr lang="hu-HU"/>
        </a:p>
      </dgm:t>
    </dgm:pt>
    <dgm:pt modelId="{BA5BA6FE-51C2-4B04-BE6C-A83914C51DA3}" type="sibTrans" cxnId="{250A1FC3-15CA-459E-B0F8-1ED3389A2034}">
      <dgm:prSet/>
      <dgm:spPr/>
      <dgm:t>
        <a:bodyPr/>
        <a:lstStyle/>
        <a:p>
          <a:endParaRPr lang="hu-HU"/>
        </a:p>
      </dgm:t>
    </dgm:pt>
    <dgm:pt modelId="{68CADC27-E65F-45F1-9043-D3F837071014}">
      <dgm:prSet phldrT="[Szöveg]" custT="1"/>
      <dgm:spPr/>
      <dgm:t>
        <a:bodyPr/>
        <a:lstStyle/>
        <a:p>
          <a:r>
            <a:rPr lang="hu-HU" sz="2400" dirty="0" smtClean="0"/>
            <a:t>A regényidő</a:t>
          </a:r>
          <a:endParaRPr lang="hu-HU" sz="2400" dirty="0"/>
        </a:p>
      </dgm:t>
    </dgm:pt>
    <dgm:pt modelId="{A07F7572-063C-4EBA-882F-327EC3F6D30F}" type="parTrans" cxnId="{73C7FFAB-514F-4503-939A-ED69408A4F61}">
      <dgm:prSet/>
      <dgm:spPr/>
      <dgm:t>
        <a:bodyPr/>
        <a:lstStyle/>
        <a:p>
          <a:endParaRPr lang="hu-HU"/>
        </a:p>
      </dgm:t>
    </dgm:pt>
    <dgm:pt modelId="{835DB71A-AF6E-4E03-8C81-80D1611AD5E9}" type="sibTrans" cxnId="{73C7FFAB-514F-4503-939A-ED69408A4F61}">
      <dgm:prSet/>
      <dgm:spPr/>
      <dgm:t>
        <a:bodyPr/>
        <a:lstStyle/>
        <a:p>
          <a:endParaRPr lang="hu-HU"/>
        </a:p>
      </dgm:t>
    </dgm:pt>
    <dgm:pt modelId="{3B26E4C5-0EA8-4EA5-9C9D-5941F2300187}">
      <dgm:prSet phldrT="[Szöveg]" custT="1"/>
      <dgm:spPr/>
      <dgm:t>
        <a:bodyPr/>
        <a:lstStyle/>
        <a:p>
          <a:r>
            <a:rPr lang="hu-HU" sz="2400" dirty="0" smtClean="0"/>
            <a:t>Dózsa-György fellépése</a:t>
          </a:r>
          <a:endParaRPr lang="hu-HU" sz="2400" dirty="0"/>
        </a:p>
      </dgm:t>
    </dgm:pt>
    <dgm:pt modelId="{065049E5-376B-4B1B-B177-263E075EA23D}" type="parTrans" cxnId="{59A04E06-184F-42D4-804B-0E5AA03702B4}">
      <dgm:prSet/>
      <dgm:spPr/>
      <dgm:t>
        <a:bodyPr/>
        <a:lstStyle/>
        <a:p>
          <a:endParaRPr lang="hu-HU"/>
        </a:p>
      </dgm:t>
    </dgm:pt>
    <dgm:pt modelId="{C48AFA00-F7A8-4BE7-9529-4722556B7D6E}" type="sibTrans" cxnId="{59A04E06-184F-42D4-804B-0E5AA03702B4}">
      <dgm:prSet/>
      <dgm:spPr/>
      <dgm:t>
        <a:bodyPr/>
        <a:lstStyle/>
        <a:p>
          <a:endParaRPr lang="hu-HU"/>
        </a:p>
      </dgm:t>
    </dgm:pt>
    <dgm:pt modelId="{7BF0AACB-A63A-47E7-9692-AE022D659351}" type="pres">
      <dgm:prSet presAssocID="{05627665-44E9-4140-8136-184987D8C8B6}" presName="CompostProcess" presStyleCnt="0">
        <dgm:presLayoutVars>
          <dgm:dir/>
          <dgm:resizeHandles val="exact"/>
        </dgm:presLayoutVars>
      </dgm:prSet>
      <dgm:spPr/>
    </dgm:pt>
    <dgm:pt modelId="{719D87A1-A7EE-46B1-99FA-EC8DA92AED35}" type="pres">
      <dgm:prSet presAssocID="{05627665-44E9-4140-8136-184987D8C8B6}" presName="arrow" presStyleLbl="bgShp" presStyleIdx="0" presStyleCnt="1" custLinFactNeighborX="1302" custLinFactNeighborY="-5309"/>
      <dgm:spPr/>
    </dgm:pt>
    <dgm:pt modelId="{74F81909-A621-4B1B-8178-CF8DA8F22F8C}" type="pres">
      <dgm:prSet presAssocID="{05627665-44E9-4140-8136-184987D8C8B6}" presName="linearProcess" presStyleCnt="0"/>
      <dgm:spPr/>
    </dgm:pt>
    <dgm:pt modelId="{F2EEF6F8-B509-48B1-A6C5-2DFD324537F1}" type="pres">
      <dgm:prSet presAssocID="{02394DB9-9CA0-4B55-AAB8-37F3FC6276C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3871980-BBDA-4EE1-85CD-40D7B6F54A90}" type="pres">
      <dgm:prSet presAssocID="{BA5BA6FE-51C2-4B04-BE6C-A83914C51DA3}" presName="sibTrans" presStyleCnt="0"/>
      <dgm:spPr/>
    </dgm:pt>
    <dgm:pt modelId="{EAB9956B-C8B4-4598-A11A-538BFFE405D5}" type="pres">
      <dgm:prSet presAssocID="{68CADC27-E65F-45F1-9043-D3F83707101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12741AD-CE0F-4AC4-949F-2902E67A4E76}" type="pres">
      <dgm:prSet presAssocID="{835DB71A-AF6E-4E03-8C81-80D1611AD5E9}" presName="sibTrans" presStyleCnt="0"/>
      <dgm:spPr/>
    </dgm:pt>
    <dgm:pt modelId="{5F5D2200-D094-43F6-8ED9-BF3ED1200542}" type="pres">
      <dgm:prSet presAssocID="{3B26E4C5-0EA8-4EA5-9C9D-5941F230018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9A04E06-184F-42D4-804B-0E5AA03702B4}" srcId="{05627665-44E9-4140-8136-184987D8C8B6}" destId="{3B26E4C5-0EA8-4EA5-9C9D-5941F2300187}" srcOrd="2" destOrd="0" parTransId="{065049E5-376B-4B1B-B177-263E075EA23D}" sibTransId="{C48AFA00-F7A8-4BE7-9529-4722556B7D6E}"/>
    <dgm:cxn modelId="{02744B14-7FA5-4C8B-93A1-2353B1C2621B}" type="presOf" srcId="{68CADC27-E65F-45F1-9043-D3F837071014}" destId="{EAB9956B-C8B4-4598-A11A-538BFFE405D5}" srcOrd="0" destOrd="0" presId="urn:microsoft.com/office/officeart/2005/8/layout/hProcess9"/>
    <dgm:cxn modelId="{E9AF8E5F-28E9-4839-80BA-C21F18B401CB}" type="presOf" srcId="{3B26E4C5-0EA8-4EA5-9C9D-5941F2300187}" destId="{5F5D2200-D094-43F6-8ED9-BF3ED1200542}" srcOrd="0" destOrd="0" presId="urn:microsoft.com/office/officeart/2005/8/layout/hProcess9"/>
    <dgm:cxn modelId="{250A1FC3-15CA-459E-B0F8-1ED3389A2034}" srcId="{05627665-44E9-4140-8136-184987D8C8B6}" destId="{02394DB9-9CA0-4B55-AAB8-37F3FC6276C6}" srcOrd="0" destOrd="0" parTransId="{C6B5E44D-CA05-40C3-96AC-73B606DAD251}" sibTransId="{BA5BA6FE-51C2-4B04-BE6C-A83914C51DA3}"/>
    <dgm:cxn modelId="{CC23947E-2F43-4F90-85A4-4AF5A962C384}" type="presOf" srcId="{05627665-44E9-4140-8136-184987D8C8B6}" destId="{7BF0AACB-A63A-47E7-9692-AE022D659351}" srcOrd="0" destOrd="0" presId="urn:microsoft.com/office/officeart/2005/8/layout/hProcess9"/>
    <dgm:cxn modelId="{73C7FFAB-514F-4503-939A-ED69408A4F61}" srcId="{05627665-44E9-4140-8136-184987D8C8B6}" destId="{68CADC27-E65F-45F1-9043-D3F837071014}" srcOrd="1" destOrd="0" parTransId="{A07F7572-063C-4EBA-882F-327EC3F6D30F}" sibTransId="{835DB71A-AF6E-4E03-8C81-80D1611AD5E9}"/>
    <dgm:cxn modelId="{CB1A47E0-8F19-409A-A22F-A32DAD7CB814}" type="presOf" srcId="{02394DB9-9CA0-4B55-AAB8-37F3FC6276C6}" destId="{F2EEF6F8-B509-48B1-A6C5-2DFD324537F1}" srcOrd="0" destOrd="0" presId="urn:microsoft.com/office/officeart/2005/8/layout/hProcess9"/>
    <dgm:cxn modelId="{8D0A0149-A9F3-4CB0-84E3-E82A142F7A73}" type="presParOf" srcId="{7BF0AACB-A63A-47E7-9692-AE022D659351}" destId="{719D87A1-A7EE-46B1-99FA-EC8DA92AED35}" srcOrd="0" destOrd="0" presId="urn:microsoft.com/office/officeart/2005/8/layout/hProcess9"/>
    <dgm:cxn modelId="{8B841313-A76D-47D0-94C0-A2E66352105F}" type="presParOf" srcId="{7BF0AACB-A63A-47E7-9692-AE022D659351}" destId="{74F81909-A621-4B1B-8178-CF8DA8F22F8C}" srcOrd="1" destOrd="0" presId="urn:microsoft.com/office/officeart/2005/8/layout/hProcess9"/>
    <dgm:cxn modelId="{E916D459-3C16-408F-919C-1C86A0717CEF}" type="presParOf" srcId="{74F81909-A621-4B1B-8178-CF8DA8F22F8C}" destId="{F2EEF6F8-B509-48B1-A6C5-2DFD324537F1}" srcOrd="0" destOrd="0" presId="urn:microsoft.com/office/officeart/2005/8/layout/hProcess9"/>
    <dgm:cxn modelId="{10D9E93E-AA4E-4007-9152-B30D169DD499}" type="presParOf" srcId="{74F81909-A621-4B1B-8178-CF8DA8F22F8C}" destId="{03871980-BBDA-4EE1-85CD-40D7B6F54A90}" srcOrd="1" destOrd="0" presId="urn:microsoft.com/office/officeart/2005/8/layout/hProcess9"/>
    <dgm:cxn modelId="{F1791599-4145-4734-B055-3EAE177FF768}" type="presParOf" srcId="{74F81909-A621-4B1B-8178-CF8DA8F22F8C}" destId="{EAB9956B-C8B4-4598-A11A-538BFFE405D5}" srcOrd="2" destOrd="0" presId="urn:microsoft.com/office/officeart/2005/8/layout/hProcess9"/>
    <dgm:cxn modelId="{C2245517-BC1C-4976-8A69-A3FE9E22D4E4}" type="presParOf" srcId="{74F81909-A621-4B1B-8178-CF8DA8F22F8C}" destId="{012741AD-CE0F-4AC4-949F-2902E67A4E76}" srcOrd="3" destOrd="0" presId="urn:microsoft.com/office/officeart/2005/8/layout/hProcess9"/>
    <dgm:cxn modelId="{170CB102-F848-4CD4-973E-A290A7090FF6}" type="presParOf" srcId="{74F81909-A621-4B1B-8178-CF8DA8F22F8C}" destId="{5F5D2200-D094-43F6-8ED9-BF3ED120054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26EB99-2ABA-4E70-AFF5-68279B71D12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0C853E5-5E27-4917-AB76-C5E08006196D}">
      <dgm:prSet phldrT="[Szöveg]" custT="1"/>
      <dgm:spPr/>
      <dgm:t>
        <a:bodyPr/>
        <a:lstStyle/>
        <a:p>
          <a:r>
            <a:rPr lang="hu-HU" sz="2800" dirty="0" smtClean="0"/>
            <a:t>Nyugat</a:t>
          </a:r>
          <a:endParaRPr lang="hu-HU" sz="2800" dirty="0"/>
        </a:p>
      </dgm:t>
    </dgm:pt>
    <dgm:pt modelId="{4C7BE4B8-5E47-401D-8629-D7E23C1CC96C}" type="parTrans" cxnId="{94D83EFB-E742-457E-B444-DFFE11DF8385}">
      <dgm:prSet/>
      <dgm:spPr/>
      <dgm:t>
        <a:bodyPr/>
        <a:lstStyle/>
        <a:p>
          <a:endParaRPr lang="hu-HU"/>
        </a:p>
      </dgm:t>
    </dgm:pt>
    <dgm:pt modelId="{86C356F7-0E4C-4005-A946-A0CB4B2BB443}" type="sibTrans" cxnId="{94D83EFB-E742-457E-B444-DFFE11DF8385}">
      <dgm:prSet/>
      <dgm:spPr/>
      <dgm:t>
        <a:bodyPr/>
        <a:lstStyle/>
        <a:p>
          <a:endParaRPr lang="hu-HU"/>
        </a:p>
      </dgm:t>
    </dgm:pt>
    <dgm:pt modelId="{56F24DF1-5A5C-423C-A61A-5C985BD2CB40}">
      <dgm:prSet phldrT="[Szöveg]" custT="1"/>
      <dgm:spPr/>
      <dgm:t>
        <a:bodyPr/>
        <a:lstStyle/>
        <a:p>
          <a:r>
            <a:rPr lang="hu-HU" sz="1800" dirty="0" smtClean="0"/>
            <a:t>Pogányság és a reneszánsz világa</a:t>
          </a:r>
          <a:endParaRPr lang="hu-HU" sz="1800" dirty="0"/>
        </a:p>
      </dgm:t>
    </dgm:pt>
    <dgm:pt modelId="{2282D1E9-FC68-4AF2-8144-2CDA16411543}" type="parTrans" cxnId="{5FA6A453-DC70-4E28-BE5A-C8C96E771BC5}">
      <dgm:prSet/>
      <dgm:spPr/>
      <dgm:t>
        <a:bodyPr/>
        <a:lstStyle/>
        <a:p>
          <a:endParaRPr lang="hu-HU"/>
        </a:p>
      </dgm:t>
    </dgm:pt>
    <dgm:pt modelId="{691BFE6A-8F7A-43B2-BC0A-3F80CD33057F}" type="sibTrans" cxnId="{5FA6A453-DC70-4E28-BE5A-C8C96E771BC5}">
      <dgm:prSet/>
      <dgm:spPr/>
      <dgm:t>
        <a:bodyPr/>
        <a:lstStyle/>
        <a:p>
          <a:endParaRPr lang="hu-HU"/>
        </a:p>
      </dgm:t>
    </dgm:pt>
    <dgm:pt modelId="{0440BEC8-2362-4FED-A81D-DA45B86154CD}">
      <dgm:prSet phldrT="[Szöveg]" custT="1"/>
      <dgm:spPr/>
      <dgm:t>
        <a:bodyPr/>
        <a:lstStyle/>
        <a:p>
          <a:r>
            <a:rPr lang="hu-HU" sz="1800" dirty="0" smtClean="0"/>
            <a:t>Cselszövések, egyéni karrierek</a:t>
          </a:r>
          <a:endParaRPr lang="hu-HU" sz="1800" dirty="0"/>
        </a:p>
      </dgm:t>
    </dgm:pt>
    <dgm:pt modelId="{AEB2DC41-9867-4AF3-8FDF-DDDADF312690}" type="parTrans" cxnId="{3A94992C-2217-443B-9D3B-121F712108C3}">
      <dgm:prSet/>
      <dgm:spPr/>
      <dgm:t>
        <a:bodyPr/>
        <a:lstStyle/>
        <a:p>
          <a:endParaRPr lang="hu-HU"/>
        </a:p>
      </dgm:t>
    </dgm:pt>
    <dgm:pt modelId="{4227DCB9-054B-41CB-914B-9E50506BB33E}" type="sibTrans" cxnId="{3A94992C-2217-443B-9D3B-121F712108C3}">
      <dgm:prSet/>
      <dgm:spPr/>
      <dgm:t>
        <a:bodyPr/>
        <a:lstStyle/>
        <a:p>
          <a:endParaRPr lang="hu-HU"/>
        </a:p>
      </dgm:t>
    </dgm:pt>
    <dgm:pt modelId="{1664C8F5-4792-4C94-B662-84B37BC05F7E}">
      <dgm:prSet phldrT="[Szöveg]" custT="1"/>
      <dgm:spPr/>
      <dgm:t>
        <a:bodyPr/>
        <a:lstStyle/>
        <a:p>
          <a:r>
            <a:rPr lang="hu-HU" sz="2800" dirty="0" smtClean="0"/>
            <a:t>Kelet</a:t>
          </a:r>
          <a:endParaRPr lang="hu-HU" sz="2800" dirty="0"/>
        </a:p>
      </dgm:t>
    </dgm:pt>
    <dgm:pt modelId="{BD1F627F-9274-45F4-A445-5FFB5BE11075}" type="parTrans" cxnId="{C0778B40-89BC-47D0-AB9D-53F7DAC45005}">
      <dgm:prSet/>
      <dgm:spPr/>
      <dgm:t>
        <a:bodyPr/>
        <a:lstStyle/>
        <a:p>
          <a:endParaRPr lang="hu-HU"/>
        </a:p>
      </dgm:t>
    </dgm:pt>
    <dgm:pt modelId="{018DC889-535E-4811-955F-B68514A39F64}" type="sibTrans" cxnId="{C0778B40-89BC-47D0-AB9D-53F7DAC45005}">
      <dgm:prSet/>
      <dgm:spPr/>
      <dgm:t>
        <a:bodyPr/>
        <a:lstStyle/>
        <a:p>
          <a:endParaRPr lang="hu-HU"/>
        </a:p>
      </dgm:t>
    </dgm:pt>
    <dgm:pt modelId="{63D6DF6F-43BE-48F1-BEDB-E8CE6C90B037}">
      <dgm:prSet phldrT="[Szöveg]" custT="1"/>
      <dgm:spPr/>
      <dgm:t>
        <a:bodyPr/>
        <a:lstStyle/>
        <a:p>
          <a:pPr algn="l"/>
          <a:r>
            <a:rPr lang="hu-HU" sz="1800" dirty="0" smtClean="0"/>
            <a:t> A haza és kereszténység egybefonódása </a:t>
          </a:r>
          <a:endParaRPr lang="hu-HU" sz="1800" dirty="0"/>
        </a:p>
      </dgm:t>
    </dgm:pt>
    <dgm:pt modelId="{A1E3D572-D952-4139-B82E-AA38150D1100}" type="parTrans" cxnId="{C94AE077-11B3-4284-85CB-0D09AA76E34F}">
      <dgm:prSet/>
      <dgm:spPr/>
      <dgm:t>
        <a:bodyPr/>
        <a:lstStyle/>
        <a:p>
          <a:endParaRPr lang="hu-HU"/>
        </a:p>
      </dgm:t>
    </dgm:pt>
    <dgm:pt modelId="{A1EFDFA3-3660-41F3-850D-CFD31E8849BE}" type="sibTrans" cxnId="{C94AE077-11B3-4284-85CB-0D09AA76E34F}">
      <dgm:prSet/>
      <dgm:spPr/>
      <dgm:t>
        <a:bodyPr/>
        <a:lstStyle/>
        <a:p>
          <a:endParaRPr lang="hu-HU"/>
        </a:p>
      </dgm:t>
    </dgm:pt>
    <dgm:pt modelId="{9DEC7C20-D1BB-4E6B-A9DA-0CA832114730}">
      <dgm:prSet phldrT="[Szöveg]" custT="1"/>
      <dgm:spPr/>
      <dgm:t>
        <a:bodyPr/>
        <a:lstStyle/>
        <a:p>
          <a:r>
            <a:rPr lang="hu-HU" sz="1800" dirty="0" smtClean="0"/>
            <a:t>Karrier&lt;nemzet</a:t>
          </a:r>
        </a:p>
        <a:p>
          <a:r>
            <a:rPr lang="hu-HU" sz="1800" dirty="0" smtClean="0"/>
            <a:t>önérzet</a:t>
          </a:r>
          <a:endParaRPr lang="hu-HU" sz="1800" dirty="0"/>
        </a:p>
      </dgm:t>
    </dgm:pt>
    <dgm:pt modelId="{60471C82-966A-4E3B-827F-E24C6DB1C929}" type="sibTrans" cxnId="{EF4D94BA-B5B6-42DF-ABD2-B1E69A199FBE}">
      <dgm:prSet/>
      <dgm:spPr/>
      <dgm:t>
        <a:bodyPr/>
        <a:lstStyle/>
        <a:p>
          <a:endParaRPr lang="hu-HU"/>
        </a:p>
      </dgm:t>
    </dgm:pt>
    <dgm:pt modelId="{72E78318-15DA-46C2-BE46-1B795FFEF6EA}" type="parTrans" cxnId="{EF4D94BA-B5B6-42DF-ABD2-B1E69A199FBE}">
      <dgm:prSet/>
      <dgm:spPr/>
      <dgm:t>
        <a:bodyPr/>
        <a:lstStyle/>
        <a:p>
          <a:endParaRPr lang="hu-HU"/>
        </a:p>
      </dgm:t>
    </dgm:pt>
    <dgm:pt modelId="{1F7F5208-0997-42AA-9203-D539831CAD0B}" type="pres">
      <dgm:prSet presAssocID="{4A26EB99-2ABA-4E70-AFF5-68279B71D12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01564750-F843-4AF8-A56F-E2F8E00F1A14}" type="pres">
      <dgm:prSet presAssocID="{80C853E5-5E27-4917-AB76-C5E08006196D}" presName="root" presStyleCnt="0"/>
      <dgm:spPr/>
    </dgm:pt>
    <dgm:pt modelId="{6B729BF6-5FFD-4A38-AC4A-574E96B8FB19}" type="pres">
      <dgm:prSet presAssocID="{80C853E5-5E27-4917-AB76-C5E08006196D}" presName="rootComposite" presStyleCnt="0"/>
      <dgm:spPr/>
    </dgm:pt>
    <dgm:pt modelId="{3571AC33-9D42-4BB5-9E8F-C5A2B4921FD3}" type="pres">
      <dgm:prSet presAssocID="{80C853E5-5E27-4917-AB76-C5E08006196D}" presName="rootText" presStyleLbl="node1" presStyleIdx="0" presStyleCnt="2"/>
      <dgm:spPr/>
      <dgm:t>
        <a:bodyPr/>
        <a:lstStyle/>
        <a:p>
          <a:endParaRPr lang="hu-HU"/>
        </a:p>
      </dgm:t>
    </dgm:pt>
    <dgm:pt modelId="{AD88F690-6B59-4E1C-A8E7-0CDC89E2A767}" type="pres">
      <dgm:prSet presAssocID="{80C853E5-5E27-4917-AB76-C5E08006196D}" presName="rootConnector" presStyleLbl="node1" presStyleIdx="0" presStyleCnt="2"/>
      <dgm:spPr/>
      <dgm:t>
        <a:bodyPr/>
        <a:lstStyle/>
        <a:p>
          <a:endParaRPr lang="hu-HU"/>
        </a:p>
      </dgm:t>
    </dgm:pt>
    <dgm:pt modelId="{2ACFA3CE-A4A3-4437-BE6D-8A0FED9DEFA0}" type="pres">
      <dgm:prSet presAssocID="{80C853E5-5E27-4917-AB76-C5E08006196D}" presName="childShape" presStyleCnt="0"/>
      <dgm:spPr/>
    </dgm:pt>
    <dgm:pt modelId="{FFB94EE8-F6CF-4ECC-842A-39ADB1A236DC}" type="pres">
      <dgm:prSet presAssocID="{2282D1E9-FC68-4AF2-8144-2CDA16411543}" presName="Name13" presStyleLbl="parChTrans1D2" presStyleIdx="0" presStyleCnt="4"/>
      <dgm:spPr/>
      <dgm:t>
        <a:bodyPr/>
        <a:lstStyle/>
        <a:p>
          <a:endParaRPr lang="hu-HU"/>
        </a:p>
      </dgm:t>
    </dgm:pt>
    <dgm:pt modelId="{FBDF5D4F-0BDE-452D-B87B-023E3A4A9859}" type="pres">
      <dgm:prSet presAssocID="{56F24DF1-5A5C-423C-A61A-5C985BD2CB40}" presName="childText" presStyleLbl="bgAcc1" presStyleIdx="0" presStyleCnt="4" custScaleX="182295" custScaleY="14458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1D2A11-CE71-4F4C-9001-BFA64C44BA66}" type="pres">
      <dgm:prSet presAssocID="{AEB2DC41-9867-4AF3-8FDF-DDDADF312690}" presName="Name13" presStyleLbl="parChTrans1D2" presStyleIdx="1" presStyleCnt="4"/>
      <dgm:spPr/>
      <dgm:t>
        <a:bodyPr/>
        <a:lstStyle/>
        <a:p>
          <a:endParaRPr lang="hu-HU"/>
        </a:p>
      </dgm:t>
    </dgm:pt>
    <dgm:pt modelId="{FC992D71-EF2A-4F29-AEFE-346168EEFC79}" type="pres">
      <dgm:prSet presAssocID="{0440BEC8-2362-4FED-A81D-DA45B86154CD}" presName="childText" presStyleLbl="bgAcc1" presStyleIdx="1" presStyleCnt="4" custScaleX="163966" custScaleY="15685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AC34175-0E79-4168-887A-D067AF4E28B3}" type="pres">
      <dgm:prSet presAssocID="{1664C8F5-4792-4C94-B662-84B37BC05F7E}" presName="root" presStyleCnt="0"/>
      <dgm:spPr/>
    </dgm:pt>
    <dgm:pt modelId="{C03260AF-E080-4218-9A5A-F741885375FC}" type="pres">
      <dgm:prSet presAssocID="{1664C8F5-4792-4C94-B662-84B37BC05F7E}" presName="rootComposite" presStyleCnt="0"/>
      <dgm:spPr/>
    </dgm:pt>
    <dgm:pt modelId="{0E5EAB64-DD6A-4F64-8A1B-B70B2D9D84CD}" type="pres">
      <dgm:prSet presAssocID="{1664C8F5-4792-4C94-B662-84B37BC05F7E}" presName="rootText" presStyleLbl="node1" presStyleIdx="1" presStyleCnt="2"/>
      <dgm:spPr/>
      <dgm:t>
        <a:bodyPr/>
        <a:lstStyle/>
        <a:p>
          <a:endParaRPr lang="hu-HU"/>
        </a:p>
      </dgm:t>
    </dgm:pt>
    <dgm:pt modelId="{37649072-65D2-43CE-9622-58914E8BBC4F}" type="pres">
      <dgm:prSet presAssocID="{1664C8F5-4792-4C94-B662-84B37BC05F7E}" presName="rootConnector" presStyleLbl="node1" presStyleIdx="1" presStyleCnt="2"/>
      <dgm:spPr/>
      <dgm:t>
        <a:bodyPr/>
        <a:lstStyle/>
        <a:p>
          <a:endParaRPr lang="hu-HU"/>
        </a:p>
      </dgm:t>
    </dgm:pt>
    <dgm:pt modelId="{4813E705-FAAD-445D-AFC2-28FAE47BD8F9}" type="pres">
      <dgm:prSet presAssocID="{1664C8F5-4792-4C94-B662-84B37BC05F7E}" presName="childShape" presStyleCnt="0"/>
      <dgm:spPr/>
    </dgm:pt>
    <dgm:pt modelId="{438B8FDA-62F0-4C27-925B-25589666B141}" type="pres">
      <dgm:prSet presAssocID="{A1E3D572-D952-4139-B82E-AA38150D1100}" presName="Name13" presStyleLbl="parChTrans1D2" presStyleIdx="2" presStyleCnt="4"/>
      <dgm:spPr/>
      <dgm:t>
        <a:bodyPr/>
        <a:lstStyle/>
        <a:p>
          <a:endParaRPr lang="hu-HU"/>
        </a:p>
      </dgm:t>
    </dgm:pt>
    <dgm:pt modelId="{8011865C-950E-47EA-B31B-1156F52F42B2}" type="pres">
      <dgm:prSet presAssocID="{63D6DF6F-43BE-48F1-BEDB-E8CE6C90B037}" presName="childText" presStyleLbl="bgAcc1" presStyleIdx="2" presStyleCnt="4" custScaleX="191489" custScaleY="19992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56F8918-CF4B-444D-B191-4F0E80041515}" type="pres">
      <dgm:prSet presAssocID="{72E78318-15DA-46C2-BE46-1B795FFEF6EA}" presName="Name13" presStyleLbl="parChTrans1D2" presStyleIdx="3" presStyleCnt="4"/>
      <dgm:spPr/>
      <dgm:t>
        <a:bodyPr/>
        <a:lstStyle/>
        <a:p>
          <a:endParaRPr lang="hu-HU"/>
        </a:p>
      </dgm:t>
    </dgm:pt>
    <dgm:pt modelId="{483E7BEE-3CAF-456C-83CD-D297B09B7E1B}" type="pres">
      <dgm:prSet presAssocID="{9DEC7C20-D1BB-4E6B-A9DA-0CA832114730}" presName="childText" presStyleLbl="bgAcc1" presStyleIdx="3" presStyleCnt="4" custScaleX="164262" custScaleY="131938" custLinFactNeighborX="1382" custLinFactNeighborY="4030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C31DFC5-FA3A-47E7-80D3-B92940882775}" type="presOf" srcId="{4A26EB99-2ABA-4E70-AFF5-68279B71D123}" destId="{1F7F5208-0997-42AA-9203-D539831CAD0B}" srcOrd="0" destOrd="0" presId="urn:microsoft.com/office/officeart/2005/8/layout/hierarchy3"/>
    <dgm:cxn modelId="{FD27CB2D-D136-444D-812F-AC30FADC1FC9}" type="presOf" srcId="{1664C8F5-4792-4C94-B662-84B37BC05F7E}" destId="{37649072-65D2-43CE-9622-58914E8BBC4F}" srcOrd="1" destOrd="0" presId="urn:microsoft.com/office/officeart/2005/8/layout/hierarchy3"/>
    <dgm:cxn modelId="{586049E2-D5E8-4FF2-82AA-41A6C6066CE6}" type="presOf" srcId="{0440BEC8-2362-4FED-A81D-DA45B86154CD}" destId="{FC992D71-EF2A-4F29-AEFE-346168EEFC79}" srcOrd="0" destOrd="0" presId="urn:microsoft.com/office/officeart/2005/8/layout/hierarchy3"/>
    <dgm:cxn modelId="{AF305D8E-AE53-465E-8911-386613D25652}" type="presOf" srcId="{56F24DF1-5A5C-423C-A61A-5C985BD2CB40}" destId="{FBDF5D4F-0BDE-452D-B87B-023E3A4A9859}" srcOrd="0" destOrd="0" presId="urn:microsoft.com/office/officeart/2005/8/layout/hierarchy3"/>
    <dgm:cxn modelId="{0DC4775A-D3B0-4871-8F19-25F375777547}" type="presOf" srcId="{72E78318-15DA-46C2-BE46-1B795FFEF6EA}" destId="{956F8918-CF4B-444D-B191-4F0E80041515}" srcOrd="0" destOrd="0" presId="urn:microsoft.com/office/officeart/2005/8/layout/hierarchy3"/>
    <dgm:cxn modelId="{A63695AF-8CB7-442C-9C98-CA1042CFD6DE}" type="presOf" srcId="{63D6DF6F-43BE-48F1-BEDB-E8CE6C90B037}" destId="{8011865C-950E-47EA-B31B-1156F52F42B2}" srcOrd="0" destOrd="0" presId="urn:microsoft.com/office/officeart/2005/8/layout/hierarchy3"/>
    <dgm:cxn modelId="{3A94992C-2217-443B-9D3B-121F712108C3}" srcId="{80C853E5-5E27-4917-AB76-C5E08006196D}" destId="{0440BEC8-2362-4FED-A81D-DA45B86154CD}" srcOrd="1" destOrd="0" parTransId="{AEB2DC41-9867-4AF3-8FDF-DDDADF312690}" sibTransId="{4227DCB9-054B-41CB-914B-9E50506BB33E}"/>
    <dgm:cxn modelId="{1EA5B6F7-E338-49E5-B246-1BCB94DA8559}" type="presOf" srcId="{2282D1E9-FC68-4AF2-8144-2CDA16411543}" destId="{FFB94EE8-F6CF-4ECC-842A-39ADB1A236DC}" srcOrd="0" destOrd="0" presId="urn:microsoft.com/office/officeart/2005/8/layout/hierarchy3"/>
    <dgm:cxn modelId="{99B80339-9098-40B8-92E3-ED7239270589}" type="presOf" srcId="{9DEC7C20-D1BB-4E6B-A9DA-0CA832114730}" destId="{483E7BEE-3CAF-456C-83CD-D297B09B7E1B}" srcOrd="0" destOrd="0" presId="urn:microsoft.com/office/officeart/2005/8/layout/hierarchy3"/>
    <dgm:cxn modelId="{2DEB87A7-B7F1-4BB6-8A37-133096C291DC}" type="presOf" srcId="{AEB2DC41-9867-4AF3-8FDF-DDDADF312690}" destId="{A41D2A11-CE71-4F4C-9001-BFA64C44BA66}" srcOrd="0" destOrd="0" presId="urn:microsoft.com/office/officeart/2005/8/layout/hierarchy3"/>
    <dgm:cxn modelId="{7A7378DF-B488-4376-9078-19E53E1451B1}" type="presOf" srcId="{A1E3D572-D952-4139-B82E-AA38150D1100}" destId="{438B8FDA-62F0-4C27-925B-25589666B141}" srcOrd="0" destOrd="0" presId="urn:microsoft.com/office/officeart/2005/8/layout/hierarchy3"/>
    <dgm:cxn modelId="{51E6D545-DF28-44FB-B773-FDB0AB24CE28}" type="presOf" srcId="{80C853E5-5E27-4917-AB76-C5E08006196D}" destId="{AD88F690-6B59-4E1C-A8E7-0CDC89E2A767}" srcOrd="1" destOrd="0" presId="urn:microsoft.com/office/officeart/2005/8/layout/hierarchy3"/>
    <dgm:cxn modelId="{C0778B40-89BC-47D0-AB9D-53F7DAC45005}" srcId="{4A26EB99-2ABA-4E70-AFF5-68279B71D123}" destId="{1664C8F5-4792-4C94-B662-84B37BC05F7E}" srcOrd="1" destOrd="0" parTransId="{BD1F627F-9274-45F4-A445-5FFB5BE11075}" sibTransId="{018DC889-535E-4811-955F-B68514A39F64}"/>
    <dgm:cxn modelId="{C94AE077-11B3-4284-85CB-0D09AA76E34F}" srcId="{1664C8F5-4792-4C94-B662-84B37BC05F7E}" destId="{63D6DF6F-43BE-48F1-BEDB-E8CE6C90B037}" srcOrd="0" destOrd="0" parTransId="{A1E3D572-D952-4139-B82E-AA38150D1100}" sibTransId="{A1EFDFA3-3660-41F3-850D-CFD31E8849BE}"/>
    <dgm:cxn modelId="{FCC682AE-AFE0-42F8-AC78-C7D005DE3979}" type="presOf" srcId="{1664C8F5-4792-4C94-B662-84B37BC05F7E}" destId="{0E5EAB64-DD6A-4F64-8A1B-B70B2D9D84CD}" srcOrd="0" destOrd="0" presId="urn:microsoft.com/office/officeart/2005/8/layout/hierarchy3"/>
    <dgm:cxn modelId="{94D83EFB-E742-457E-B444-DFFE11DF8385}" srcId="{4A26EB99-2ABA-4E70-AFF5-68279B71D123}" destId="{80C853E5-5E27-4917-AB76-C5E08006196D}" srcOrd="0" destOrd="0" parTransId="{4C7BE4B8-5E47-401D-8629-D7E23C1CC96C}" sibTransId="{86C356F7-0E4C-4005-A946-A0CB4B2BB443}"/>
    <dgm:cxn modelId="{EF4D94BA-B5B6-42DF-ABD2-B1E69A199FBE}" srcId="{1664C8F5-4792-4C94-B662-84B37BC05F7E}" destId="{9DEC7C20-D1BB-4E6B-A9DA-0CA832114730}" srcOrd="1" destOrd="0" parTransId="{72E78318-15DA-46C2-BE46-1B795FFEF6EA}" sibTransId="{60471C82-966A-4E3B-827F-E24C6DB1C929}"/>
    <dgm:cxn modelId="{5FA6A453-DC70-4E28-BE5A-C8C96E771BC5}" srcId="{80C853E5-5E27-4917-AB76-C5E08006196D}" destId="{56F24DF1-5A5C-423C-A61A-5C985BD2CB40}" srcOrd="0" destOrd="0" parTransId="{2282D1E9-FC68-4AF2-8144-2CDA16411543}" sibTransId="{691BFE6A-8F7A-43B2-BC0A-3F80CD33057F}"/>
    <dgm:cxn modelId="{6B7E8A54-6004-4AAC-AE75-FDDCE5C6F178}" type="presOf" srcId="{80C853E5-5E27-4917-AB76-C5E08006196D}" destId="{3571AC33-9D42-4BB5-9E8F-C5A2B4921FD3}" srcOrd="0" destOrd="0" presId="urn:microsoft.com/office/officeart/2005/8/layout/hierarchy3"/>
    <dgm:cxn modelId="{A0323390-49BE-4EC2-B590-C325C92DAA06}" type="presParOf" srcId="{1F7F5208-0997-42AA-9203-D539831CAD0B}" destId="{01564750-F843-4AF8-A56F-E2F8E00F1A14}" srcOrd="0" destOrd="0" presId="urn:microsoft.com/office/officeart/2005/8/layout/hierarchy3"/>
    <dgm:cxn modelId="{115AC305-976E-4D57-9A6B-556B940B7249}" type="presParOf" srcId="{01564750-F843-4AF8-A56F-E2F8E00F1A14}" destId="{6B729BF6-5FFD-4A38-AC4A-574E96B8FB19}" srcOrd="0" destOrd="0" presId="urn:microsoft.com/office/officeart/2005/8/layout/hierarchy3"/>
    <dgm:cxn modelId="{8D608875-EB7E-461E-A4F8-5085330F6893}" type="presParOf" srcId="{6B729BF6-5FFD-4A38-AC4A-574E96B8FB19}" destId="{3571AC33-9D42-4BB5-9E8F-C5A2B4921FD3}" srcOrd="0" destOrd="0" presId="urn:microsoft.com/office/officeart/2005/8/layout/hierarchy3"/>
    <dgm:cxn modelId="{B955EE3D-F181-4DBD-803C-A959E9051A59}" type="presParOf" srcId="{6B729BF6-5FFD-4A38-AC4A-574E96B8FB19}" destId="{AD88F690-6B59-4E1C-A8E7-0CDC89E2A767}" srcOrd="1" destOrd="0" presId="urn:microsoft.com/office/officeart/2005/8/layout/hierarchy3"/>
    <dgm:cxn modelId="{FBD8F0CE-4DB6-45B9-AD6D-E156BC0B936E}" type="presParOf" srcId="{01564750-F843-4AF8-A56F-E2F8E00F1A14}" destId="{2ACFA3CE-A4A3-4437-BE6D-8A0FED9DEFA0}" srcOrd="1" destOrd="0" presId="urn:microsoft.com/office/officeart/2005/8/layout/hierarchy3"/>
    <dgm:cxn modelId="{D9B9E541-594C-4059-A5A3-EB0368D0D7DA}" type="presParOf" srcId="{2ACFA3CE-A4A3-4437-BE6D-8A0FED9DEFA0}" destId="{FFB94EE8-F6CF-4ECC-842A-39ADB1A236DC}" srcOrd="0" destOrd="0" presId="urn:microsoft.com/office/officeart/2005/8/layout/hierarchy3"/>
    <dgm:cxn modelId="{FB9565E8-90C8-48ED-8D5E-174A8EE9FF94}" type="presParOf" srcId="{2ACFA3CE-A4A3-4437-BE6D-8A0FED9DEFA0}" destId="{FBDF5D4F-0BDE-452D-B87B-023E3A4A9859}" srcOrd="1" destOrd="0" presId="urn:microsoft.com/office/officeart/2005/8/layout/hierarchy3"/>
    <dgm:cxn modelId="{88059985-88C0-4840-B962-26FBB4FAF3C4}" type="presParOf" srcId="{2ACFA3CE-A4A3-4437-BE6D-8A0FED9DEFA0}" destId="{A41D2A11-CE71-4F4C-9001-BFA64C44BA66}" srcOrd="2" destOrd="0" presId="urn:microsoft.com/office/officeart/2005/8/layout/hierarchy3"/>
    <dgm:cxn modelId="{0397A6BF-6165-41DA-B724-686FD4094710}" type="presParOf" srcId="{2ACFA3CE-A4A3-4437-BE6D-8A0FED9DEFA0}" destId="{FC992D71-EF2A-4F29-AEFE-346168EEFC79}" srcOrd="3" destOrd="0" presId="urn:microsoft.com/office/officeart/2005/8/layout/hierarchy3"/>
    <dgm:cxn modelId="{10DCF113-18C5-430A-BD47-7DCA03D20E6B}" type="presParOf" srcId="{1F7F5208-0997-42AA-9203-D539831CAD0B}" destId="{3AC34175-0E79-4168-887A-D067AF4E28B3}" srcOrd="1" destOrd="0" presId="urn:microsoft.com/office/officeart/2005/8/layout/hierarchy3"/>
    <dgm:cxn modelId="{F25AEA06-042C-44D0-990E-767130121965}" type="presParOf" srcId="{3AC34175-0E79-4168-887A-D067AF4E28B3}" destId="{C03260AF-E080-4218-9A5A-F741885375FC}" srcOrd="0" destOrd="0" presId="urn:microsoft.com/office/officeart/2005/8/layout/hierarchy3"/>
    <dgm:cxn modelId="{C0FCDF92-B152-44B7-B0C4-83EE7D911770}" type="presParOf" srcId="{C03260AF-E080-4218-9A5A-F741885375FC}" destId="{0E5EAB64-DD6A-4F64-8A1B-B70B2D9D84CD}" srcOrd="0" destOrd="0" presId="urn:microsoft.com/office/officeart/2005/8/layout/hierarchy3"/>
    <dgm:cxn modelId="{487FF683-647E-409B-ACB7-B7B9F87A3AF1}" type="presParOf" srcId="{C03260AF-E080-4218-9A5A-F741885375FC}" destId="{37649072-65D2-43CE-9622-58914E8BBC4F}" srcOrd="1" destOrd="0" presId="urn:microsoft.com/office/officeart/2005/8/layout/hierarchy3"/>
    <dgm:cxn modelId="{4F457203-F8CC-4D79-B1F0-49F95B3B7F55}" type="presParOf" srcId="{3AC34175-0E79-4168-887A-D067AF4E28B3}" destId="{4813E705-FAAD-445D-AFC2-28FAE47BD8F9}" srcOrd="1" destOrd="0" presId="urn:microsoft.com/office/officeart/2005/8/layout/hierarchy3"/>
    <dgm:cxn modelId="{05A42BCD-6C9D-425E-91CB-0AFAF0A69666}" type="presParOf" srcId="{4813E705-FAAD-445D-AFC2-28FAE47BD8F9}" destId="{438B8FDA-62F0-4C27-925B-25589666B141}" srcOrd="0" destOrd="0" presId="urn:microsoft.com/office/officeart/2005/8/layout/hierarchy3"/>
    <dgm:cxn modelId="{71D34808-9099-483A-BB0D-1BF109826184}" type="presParOf" srcId="{4813E705-FAAD-445D-AFC2-28FAE47BD8F9}" destId="{8011865C-950E-47EA-B31B-1156F52F42B2}" srcOrd="1" destOrd="0" presId="urn:microsoft.com/office/officeart/2005/8/layout/hierarchy3"/>
    <dgm:cxn modelId="{CD5AC231-94DA-4063-8D0B-40C032327238}" type="presParOf" srcId="{4813E705-FAAD-445D-AFC2-28FAE47BD8F9}" destId="{956F8918-CF4B-444D-B191-4F0E80041515}" srcOrd="2" destOrd="0" presId="urn:microsoft.com/office/officeart/2005/8/layout/hierarchy3"/>
    <dgm:cxn modelId="{DE59D08B-EB14-40D8-88CB-12DDED624AB7}" type="presParOf" srcId="{4813E705-FAAD-445D-AFC2-28FAE47BD8F9}" destId="{483E7BEE-3CAF-456C-83CD-D297B09B7E1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ADB7D-0872-4F4F-9AFC-A48C0DC0B176}">
      <dsp:nvSpPr>
        <dsp:cNvPr id="0" name=""/>
        <dsp:cNvSpPr/>
      </dsp:nvSpPr>
      <dsp:spPr>
        <a:xfrm>
          <a:off x="2808321" y="1902095"/>
          <a:ext cx="2588361" cy="229239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Konzervatív-liberális: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Új Idők</a:t>
          </a:r>
          <a:endParaRPr lang="hu-HU" sz="2400" b="1" kern="1200" dirty="0"/>
        </a:p>
      </dsp:txBody>
      <dsp:txXfrm>
        <a:off x="3306577" y="2439078"/>
        <a:ext cx="1591849" cy="1178340"/>
      </dsp:txXfrm>
    </dsp:sp>
    <dsp:sp modelId="{030B3C2B-6074-454B-94BE-0ADE863DE29E}">
      <dsp:nvSpPr>
        <dsp:cNvPr id="0" name=""/>
        <dsp:cNvSpPr/>
      </dsp:nvSpPr>
      <dsp:spPr>
        <a:xfrm>
          <a:off x="1224137" y="1196313"/>
          <a:ext cx="2089383" cy="203772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Nyugati </a:t>
          </a:r>
          <a:r>
            <a:rPr lang="hu-HU" sz="2000" kern="1200" dirty="0" err="1" smtClean="0"/>
            <a:t>modern-ség</a:t>
          </a:r>
          <a:r>
            <a:rPr lang="hu-HU" sz="2000" kern="1200" dirty="0" smtClean="0"/>
            <a:t> </a:t>
          </a:r>
          <a:r>
            <a:rPr lang="hu-HU" sz="2000" b="1" kern="1200" dirty="0" smtClean="0"/>
            <a:t>Nyugat</a:t>
          </a:r>
          <a:endParaRPr lang="hu-HU" sz="2000" b="1" kern="1200" dirty="0"/>
        </a:p>
      </dsp:txBody>
      <dsp:txXfrm>
        <a:off x="1744649" y="1712416"/>
        <a:ext cx="1048359" cy="1005516"/>
      </dsp:txXfrm>
    </dsp:sp>
    <dsp:sp modelId="{4B92B97E-CB34-4C50-B78D-65F19955CC7E}">
      <dsp:nvSpPr>
        <dsp:cNvPr id="0" name=""/>
        <dsp:cNvSpPr/>
      </dsp:nvSpPr>
      <dsp:spPr>
        <a:xfrm rot="20700000">
          <a:off x="2313611" y="81398"/>
          <a:ext cx="1899598" cy="199171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err="1" smtClean="0"/>
            <a:t>Népnem-zeti</a:t>
          </a:r>
          <a:r>
            <a:rPr lang="hu-HU" sz="1800" kern="1200" dirty="0" smtClean="0"/>
            <a:t> </a:t>
          </a:r>
          <a:r>
            <a:rPr lang="hu-HU" sz="1800" b="1" kern="1200" dirty="0" smtClean="0"/>
            <a:t>Budapesti Szemle</a:t>
          </a:r>
          <a:endParaRPr lang="hu-HU" sz="1800" b="1" kern="1200" dirty="0"/>
        </a:p>
      </dsp:txBody>
      <dsp:txXfrm rot="-20700000">
        <a:off x="2724785" y="523703"/>
        <a:ext cx="1077250" cy="1107103"/>
      </dsp:txXfrm>
    </dsp:sp>
    <dsp:sp modelId="{B108A388-3667-484C-BF5F-B0B89BB11241}">
      <dsp:nvSpPr>
        <dsp:cNvPr id="0" name=""/>
        <dsp:cNvSpPr/>
      </dsp:nvSpPr>
      <dsp:spPr>
        <a:xfrm>
          <a:off x="2583215" y="1594215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906D7-18EB-46A4-8C51-5CCAF5BD2A5F}">
      <dsp:nvSpPr>
        <dsp:cNvPr id="0" name=""/>
        <dsp:cNvSpPr/>
      </dsp:nvSpPr>
      <dsp:spPr>
        <a:xfrm>
          <a:off x="1168138" y="1043250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E3DE1-2A43-4D9B-8B3A-0C831122A8A1}">
      <dsp:nvSpPr>
        <dsp:cNvPr id="0" name=""/>
        <dsp:cNvSpPr/>
      </dsp:nvSpPr>
      <dsp:spPr>
        <a:xfrm>
          <a:off x="1998110" y="-67437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01C35-E759-4A6B-9173-12C276813FD4}">
      <dsp:nvSpPr>
        <dsp:cNvPr id="0" name=""/>
        <dsp:cNvSpPr/>
      </dsp:nvSpPr>
      <dsp:spPr>
        <a:xfrm>
          <a:off x="1876864" y="548200"/>
          <a:ext cx="4043290" cy="4043290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2836C-E29A-409F-B791-000CA5971F86}">
      <dsp:nvSpPr>
        <dsp:cNvPr id="0" name=""/>
        <dsp:cNvSpPr/>
      </dsp:nvSpPr>
      <dsp:spPr>
        <a:xfrm>
          <a:off x="1876864" y="548200"/>
          <a:ext cx="4043290" cy="4043290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ECE8E-6668-46C7-A7A3-90FF54288D43}">
      <dsp:nvSpPr>
        <dsp:cNvPr id="0" name=""/>
        <dsp:cNvSpPr/>
      </dsp:nvSpPr>
      <dsp:spPr>
        <a:xfrm>
          <a:off x="1876864" y="548200"/>
          <a:ext cx="4043290" cy="4043290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A71D1-3EA2-4E15-AEEC-78A11BC18F13}">
      <dsp:nvSpPr>
        <dsp:cNvPr id="0" name=""/>
        <dsp:cNvSpPr/>
      </dsp:nvSpPr>
      <dsp:spPr>
        <a:xfrm>
          <a:off x="1876864" y="548200"/>
          <a:ext cx="4043290" cy="4043290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FA154-42D0-4EF0-BF21-8D44BA3AC077}">
      <dsp:nvSpPr>
        <dsp:cNvPr id="0" name=""/>
        <dsp:cNvSpPr/>
      </dsp:nvSpPr>
      <dsp:spPr>
        <a:xfrm>
          <a:off x="2967222" y="1638558"/>
          <a:ext cx="1862574" cy="1862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400" kern="1200" dirty="0" smtClean="0"/>
            <a:t>Vértesi Tamás</a:t>
          </a:r>
          <a:endParaRPr lang="hu-HU" sz="3400" kern="1200" dirty="0"/>
        </a:p>
      </dsp:txBody>
      <dsp:txXfrm>
        <a:off x="3239990" y="1911326"/>
        <a:ext cx="1317038" cy="1317038"/>
      </dsp:txXfrm>
    </dsp:sp>
    <dsp:sp modelId="{FF4335A9-8BED-496D-9261-E90C7F6FCD31}">
      <dsp:nvSpPr>
        <dsp:cNvPr id="0" name=""/>
        <dsp:cNvSpPr/>
      </dsp:nvSpPr>
      <dsp:spPr>
        <a:xfrm>
          <a:off x="2980796" y="-186289"/>
          <a:ext cx="1835427" cy="15628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err="1" smtClean="0">
              <a:ea typeface="Calibri"/>
              <a:cs typeface="Times New Roman"/>
            </a:rPr>
            <a:t>Cardulo</a:t>
          </a:r>
          <a:endParaRPr lang="hu-HU" sz="2400" kern="1200" dirty="0"/>
        </a:p>
      </dsp:txBody>
      <dsp:txXfrm>
        <a:off x="3249588" y="42586"/>
        <a:ext cx="1297843" cy="1105104"/>
      </dsp:txXfrm>
    </dsp:sp>
    <dsp:sp modelId="{D7D2FFAE-7255-42E4-B20D-6EF593D8D399}">
      <dsp:nvSpPr>
        <dsp:cNvPr id="0" name=""/>
        <dsp:cNvSpPr/>
      </dsp:nvSpPr>
      <dsp:spPr>
        <a:xfrm>
          <a:off x="4912713" y="1628742"/>
          <a:ext cx="1921008" cy="18822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400" b="1" kern="1200" dirty="0" err="1" smtClean="0">
              <a:ea typeface="Calibri"/>
              <a:cs typeface="Times New Roman"/>
            </a:rPr>
            <a:t>Vico</a:t>
          </a:r>
          <a:r>
            <a:rPr lang="hu-HU" sz="2400" b="1" kern="1200" dirty="0" smtClean="0">
              <a:ea typeface="Calibri"/>
              <a:cs typeface="Times New Roman"/>
            </a:rPr>
            <a:t> Hannibal </a:t>
          </a:r>
        </a:p>
        <a:p>
          <a:pPr lvl="0" algn="ctr">
            <a:spcBef>
              <a:spcPct val="0"/>
            </a:spcBef>
          </a:pPr>
          <a:endParaRPr lang="hu-HU" sz="1200" kern="1200" dirty="0"/>
        </a:p>
      </dsp:txBody>
      <dsp:txXfrm>
        <a:off x="5194038" y="1904385"/>
        <a:ext cx="1358358" cy="1330921"/>
      </dsp:txXfrm>
    </dsp:sp>
    <dsp:sp modelId="{A91E6B6B-4250-48B1-8833-03BF4B0ED5C5}">
      <dsp:nvSpPr>
        <dsp:cNvPr id="0" name=""/>
        <dsp:cNvSpPr/>
      </dsp:nvSpPr>
      <dsp:spPr>
        <a:xfrm>
          <a:off x="3022302" y="3646234"/>
          <a:ext cx="1752414" cy="17966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Fiametta</a:t>
          </a:r>
          <a:endParaRPr lang="hu-HU" sz="2500" kern="1200" dirty="0"/>
        </a:p>
      </dsp:txBody>
      <dsp:txXfrm>
        <a:off x="3278937" y="3909346"/>
        <a:ext cx="1239144" cy="1270414"/>
      </dsp:txXfrm>
    </dsp:sp>
    <dsp:sp modelId="{55AD65AC-BCEF-40B2-BF0E-19EA9E6BE190}">
      <dsp:nvSpPr>
        <dsp:cNvPr id="0" name=""/>
        <dsp:cNvSpPr/>
      </dsp:nvSpPr>
      <dsp:spPr>
        <a:xfrm>
          <a:off x="1015149" y="1704114"/>
          <a:ext cx="1817304" cy="1731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500" b="1" kern="1200" dirty="0" err="1" smtClean="0">
              <a:ea typeface="Calibri"/>
              <a:cs typeface="Times New Roman"/>
            </a:rPr>
            <a:t>Chigi</a:t>
          </a:r>
          <a:endParaRPr lang="hu-HU" sz="25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500" kern="1200" dirty="0"/>
        </a:p>
      </dsp:txBody>
      <dsp:txXfrm>
        <a:off x="1281287" y="1957681"/>
        <a:ext cx="1285028" cy="12243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D87A1-A7EE-46B1-99FA-EC8DA92AED35}">
      <dsp:nvSpPr>
        <dsp:cNvPr id="0" name=""/>
        <dsp:cNvSpPr/>
      </dsp:nvSpPr>
      <dsp:spPr>
        <a:xfrm>
          <a:off x="504035" y="0"/>
          <a:ext cx="4977865" cy="389017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EF6F8-B509-48B1-A6C5-2DFD324537F1}">
      <dsp:nvSpPr>
        <dsp:cNvPr id="0" name=""/>
        <dsp:cNvSpPr/>
      </dsp:nvSpPr>
      <dsp:spPr>
        <a:xfrm>
          <a:off x="0" y="1167051"/>
          <a:ext cx="1756893" cy="1556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Mátyás kora</a:t>
          </a:r>
          <a:endParaRPr lang="hu-HU" sz="2400" kern="1200" dirty="0"/>
        </a:p>
      </dsp:txBody>
      <dsp:txXfrm>
        <a:off x="75961" y="1243012"/>
        <a:ext cx="1604971" cy="1404147"/>
      </dsp:txXfrm>
    </dsp:sp>
    <dsp:sp modelId="{EAB9956B-C8B4-4598-A11A-538BFFE405D5}">
      <dsp:nvSpPr>
        <dsp:cNvPr id="0" name=""/>
        <dsp:cNvSpPr/>
      </dsp:nvSpPr>
      <dsp:spPr>
        <a:xfrm>
          <a:off x="2049709" y="1167051"/>
          <a:ext cx="1756893" cy="1556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A regényidő</a:t>
          </a:r>
          <a:endParaRPr lang="hu-HU" sz="2400" kern="1200" dirty="0"/>
        </a:p>
      </dsp:txBody>
      <dsp:txXfrm>
        <a:off x="2125670" y="1243012"/>
        <a:ext cx="1604971" cy="1404147"/>
      </dsp:txXfrm>
    </dsp:sp>
    <dsp:sp modelId="{5F5D2200-D094-43F6-8ED9-BF3ED1200542}">
      <dsp:nvSpPr>
        <dsp:cNvPr id="0" name=""/>
        <dsp:cNvSpPr/>
      </dsp:nvSpPr>
      <dsp:spPr>
        <a:xfrm>
          <a:off x="4099418" y="1167051"/>
          <a:ext cx="1756893" cy="1556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Dózsa-György fellépése</a:t>
          </a:r>
          <a:endParaRPr lang="hu-HU" sz="2400" kern="1200" dirty="0"/>
        </a:p>
      </dsp:txBody>
      <dsp:txXfrm>
        <a:off x="4175379" y="1243012"/>
        <a:ext cx="1604971" cy="14041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1AC33-9D42-4BB5-9E8F-C5A2B4921FD3}">
      <dsp:nvSpPr>
        <dsp:cNvPr id="0" name=""/>
        <dsp:cNvSpPr/>
      </dsp:nvSpPr>
      <dsp:spPr>
        <a:xfrm>
          <a:off x="1066" y="38942"/>
          <a:ext cx="1222946" cy="611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Nyugat</a:t>
          </a:r>
          <a:endParaRPr lang="hu-HU" sz="2800" kern="1200" dirty="0"/>
        </a:p>
      </dsp:txBody>
      <dsp:txXfrm>
        <a:off x="18975" y="56851"/>
        <a:ext cx="1187128" cy="575655"/>
      </dsp:txXfrm>
    </dsp:sp>
    <dsp:sp modelId="{FFB94EE8-F6CF-4ECC-842A-39ADB1A236DC}">
      <dsp:nvSpPr>
        <dsp:cNvPr id="0" name=""/>
        <dsp:cNvSpPr/>
      </dsp:nvSpPr>
      <dsp:spPr>
        <a:xfrm>
          <a:off x="123361" y="650415"/>
          <a:ext cx="122294" cy="59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926"/>
              </a:lnTo>
              <a:lnTo>
                <a:pt x="122294" y="594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F5D4F-0BDE-452D-B87B-023E3A4A9859}">
      <dsp:nvSpPr>
        <dsp:cNvPr id="0" name=""/>
        <dsp:cNvSpPr/>
      </dsp:nvSpPr>
      <dsp:spPr>
        <a:xfrm>
          <a:off x="245656" y="803283"/>
          <a:ext cx="1783496" cy="884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Pogányság és a reneszánsz világa</a:t>
          </a:r>
          <a:endParaRPr lang="hu-HU" sz="1800" kern="1200" dirty="0"/>
        </a:p>
      </dsp:txBody>
      <dsp:txXfrm>
        <a:off x="271551" y="829178"/>
        <a:ext cx="1731706" cy="832327"/>
      </dsp:txXfrm>
    </dsp:sp>
    <dsp:sp modelId="{A41D2A11-CE71-4F4C-9001-BFA64C44BA66}">
      <dsp:nvSpPr>
        <dsp:cNvPr id="0" name=""/>
        <dsp:cNvSpPr/>
      </dsp:nvSpPr>
      <dsp:spPr>
        <a:xfrm>
          <a:off x="123361" y="650415"/>
          <a:ext cx="122294" cy="1669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9423"/>
              </a:lnTo>
              <a:lnTo>
                <a:pt x="122294" y="1669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92D71-EF2A-4F29-AEFE-346168EEFC79}">
      <dsp:nvSpPr>
        <dsp:cNvPr id="0" name=""/>
        <dsp:cNvSpPr/>
      </dsp:nvSpPr>
      <dsp:spPr>
        <a:xfrm>
          <a:off x="245656" y="1840269"/>
          <a:ext cx="1604173" cy="959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Cselszövések, egyéni karrierek</a:t>
          </a:r>
          <a:endParaRPr lang="hu-HU" sz="1800" kern="1200" dirty="0"/>
        </a:p>
      </dsp:txBody>
      <dsp:txXfrm>
        <a:off x="273748" y="1868361"/>
        <a:ext cx="1547989" cy="902954"/>
      </dsp:txXfrm>
    </dsp:sp>
    <dsp:sp modelId="{0E5EAB64-DD6A-4F64-8A1B-B70B2D9D84CD}">
      <dsp:nvSpPr>
        <dsp:cNvPr id="0" name=""/>
        <dsp:cNvSpPr/>
      </dsp:nvSpPr>
      <dsp:spPr>
        <a:xfrm>
          <a:off x="2090300" y="38942"/>
          <a:ext cx="1222946" cy="611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Kelet</a:t>
          </a:r>
          <a:endParaRPr lang="hu-HU" sz="2800" kern="1200" dirty="0"/>
        </a:p>
      </dsp:txBody>
      <dsp:txXfrm>
        <a:off x="2108209" y="56851"/>
        <a:ext cx="1187128" cy="575655"/>
      </dsp:txXfrm>
    </dsp:sp>
    <dsp:sp modelId="{438B8FDA-62F0-4C27-925B-25589666B141}">
      <dsp:nvSpPr>
        <dsp:cNvPr id="0" name=""/>
        <dsp:cNvSpPr/>
      </dsp:nvSpPr>
      <dsp:spPr>
        <a:xfrm>
          <a:off x="2212594" y="650415"/>
          <a:ext cx="122294" cy="764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106"/>
              </a:lnTo>
              <a:lnTo>
                <a:pt x="122294" y="7641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1865C-950E-47EA-B31B-1156F52F42B2}">
      <dsp:nvSpPr>
        <dsp:cNvPr id="0" name=""/>
        <dsp:cNvSpPr/>
      </dsp:nvSpPr>
      <dsp:spPr>
        <a:xfrm>
          <a:off x="2334889" y="803283"/>
          <a:ext cx="1873446" cy="1222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 A haza és kereszténység egybefonódása </a:t>
          </a:r>
          <a:endParaRPr lang="hu-HU" sz="1800" kern="1200" dirty="0"/>
        </a:p>
      </dsp:txBody>
      <dsp:txXfrm>
        <a:off x="2370694" y="839088"/>
        <a:ext cx="1801836" cy="1150865"/>
      </dsp:txXfrm>
    </dsp:sp>
    <dsp:sp modelId="{956F8918-CF4B-444D-B191-4F0E80041515}">
      <dsp:nvSpPr>
        <dsp:cNvPr id="0" name=""/>
        <dsp:cNvSpPr/>
      </dsp:nvSpPr>
      <dsp:spPr>
        <a:xfrm>
          <a:off x="2212594" y="650415"/>
          <a:ext cx="135815" cy="1970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0537"/>
              </a:lnTo>
              <a:lnTo>
                <a:pt x="135815" y="19705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E7BEE-3CAF-456C-83CD-D297B09B7E1B}">
      <dsp:nvSpPr>
        <dsp:cNvPr id="0" name=""/>
        <dsp:cNvSpPr/>
      </dsp:nvSpPr>
      <dsp:spPr>
        <a:xfrm>
          <a:off x="2348410" y="2217570"/>
          <a:ext cx="1607069" cy="806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Karrier&lt;nemzet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önérzet</a:t>
          </a:r>
          <a:endParaRPr lang="hu-HU" sz="1800" kern="1200" dirty="0"/>
        </a:p>
      </dsp:txBody>
      <dsp:txXfrm>
        <a:off x="2372039" y="2241199"/>
        <a:ext cx="1559811" cy="759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ABB1D-2014-4615-8C9A-532CBDFB0C02}" type="datetimeFigureOut">
              <a:rPr lang="hu-HU" smtClean="0"/>
              <a:t>2018.07.25.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BD74E-B7C7-4889-ABBE-AC92D3C5AB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331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tplus.arcanum.hu/hu/collection/UjIdok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http://www.irodalmijelen.hu/05242013-0959/herczeg-ferenc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95C1B-1AE2-4C63-B447-BCA136E2357C}" type="slidenum">
              <a:rPr lang="hu-HU" smtClean="0">
                <a:solidFill>
                  <a:prstClr val="black"/>
                </a:solidFill>
              </a:rPr>
              <a:pPr/>
              <a:t>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6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https://adtplus.arcanum.hu/hu/collection/UjIdok/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95C1B-1AE2-4C63-B447-BCA136E2357C}" type="slidenum">
              <a:rPr lang="hu-HU" smtClean="0">
                <a:solidFill>
                  <a:prstClr val="black"/>
                </a:solidFill>
              </a:rPr>
              <a:pPr/>
              <a:t>11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7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http://herczegferenc.blog.hu/; 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https://adtplus.arcanum.hu/hu/collection/UjIdok/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95C1B-1AE2-4C63-B447-BCA136E2357C}" type="slidenum">
              <a:rPr lang="hu-HU" smtClean="0">
                <a:solidFill>
                  <a:prstClr val="black"/>
                </a:solidFill>
              </a:rPr>
              <a:pPr/>
              <a:t>12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5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Raffaello: A </a:t>
            </a:r>
            <a:r>
              <a:rPr lang="hu-HU" dirty="0" err="1" smtClean="0"/>
              <a:t>parnasszus</a:t>
            </a:r>
            <a:r>
              <a:rPr lang="hu-HU" dirty="0" smtClean="0"/>
              <a:t>; Michelangelo:</a:t>
            </a:r>
            <a:r>
              <a:rPr lang="hu-HU" baseline="0" dirty="0" smtClean="0"/>
              <a:t> az özönvíz;  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95C1B-1AE2-4C63-B447-BCA136E2357C}" type="slidenum">
              <a:rPr lang="hu-HU" smtClean="0">
                <a:solidFill>
                  <a:prstClr val="black"/>
                </a:solidFill>
              </a:rPr>
              <a:pPr/>
              <a:t>22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8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3C2-06B9-4251-AB45-AB2EF5824509}" type="datetimeFigureOut">
              <a:rPr lang="hu-HU" smtClean="0"/>
              <a:t>2018.07.25.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66DD-A4A4-415F-AFAB-70D0E1EFEC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204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3C2-06B9-4251-AB45-AB2EF5824509}" type="datetimeFigureOut">
              <a:rPr lang="hu-HU" smtClean="0"/>
              <a:t>2018.07.25.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66DD-A4A4-415F-AFAB-70D0E1EFEC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681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3C2-06B9-4251-AB45-AB2EF5824509}" type="datetimeFigureOut">
              <a:rPr lang="hu-HU" smtClean="0"/>
              <a:t>2018.07.25.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66DD-A4A4-415F-AFAB-70D0E1EFEC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44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3C2-06B9-4251-AB45-AB2EF5824509}" type="datetimeFigureOut">
              <a:rPr lang="hu-HU" smtClean="0"/>
              <a:t>2018.07.25.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66DD-A4A4-415F-AFAB-70D0E1EFEC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204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3C2-06B9-4251-AB45-AB2EF5824509}" type="datetimeFigureOut">
              <a:rPr lang="hu-HU" smtClean="0"/>
              <a:t>2018.07.25.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66DD-A4A4-415F-AFAB-70D0E1EFEC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874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3C2-06B9-4251-AB45-AB2EF5824509}" type="datetimeFigureOut">
              <a:rPr lang="hu-HU" smtClean="0"/>
              <a:t>2018.07.25.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66DD-A4A4-415F-AFAB-70D0E1EFEC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800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3C2-06B9-4251-AB45-AB2EF5824509}" type="datetimeFigureOut">
              <a:rPr lang="hu-HU" smtClean="0"/>
              <a:t>2018.07.25.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66DD-A4A4-415F-AFAB-70D0E1EFEC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407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3C2-06B9-4251-AB45-AB2EF5824509}" type="datetimeFigureOut">
              <a:rPr lang="hu-HU" smtClean="0"/>
              <a:t>2018.07.25.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66DD-A4A4-415F-AFAB-70D0E1EFEC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224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3C2-06B9-4251-AB45-AB2EF5824509}" type="datetimeFigureOut">
              <a:rPr lang="hu-HU" smtClean="0"/>
              <a:t>2018.07.25.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66DD-A4A4-415F-AFAB-70D0E1EFEC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71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3C2-06B9-4251-AB45-AB2EF5824509}" type="datetimeFigureOut">
              <a:rPr lang="hu-HU" smtClean="0"/>
              <a:t>2018.07.25.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66DD-A4A4-415F-AFAB-70D0E1EFEC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172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D3C2-06B9-4251-AB45-AB2EF5824509}" type="datetimeFigureOut">
              <a:rPr lang="hu-HU" smtClean="0"/>
              <a:t>2018.07.25.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66DD-A4A4-415F-AFAB-70D0E1EFEC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86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9D3C2-06B9-4251-AB45-AB2EF5824509}" type="datetimeFigureOut">
              <a:rPr lang="hu-HU" smtClean="0"/>
              <a:t>2018.07.25.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766DD-A4A4-415F-AFAB-70D0E1EFEC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674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Magyar_Tudom%C3%A1nyos_Akad%C3%A9mia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u.wikipedia.org/wiki/Magyar_Corvin-l%C3%A1nc" TargetMode="External"/><Relationship Id="rId5" Type="http://schemas.openxmlformats.org/officeDocument/2006/relationships/hyperlink" Target="https://hu.wikipedia.org/wiki/1930" TargetMode="External"/><Relationship Id="rId4" Type="http://schemas.openxmlformats.org/officeDocument/2006/relationships/hyperlink" Target="https://hu.wikipedia.org/wiki/Herczeg_Ferenc_(%C3%ADr%C3%B3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Herczeg Ferenc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Az érettségi tétel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86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476672"/>
            <a:ext cx="7920880" cy="6472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Herczeg világképe, eszmei alapvetése:</a:t>
            </a:r>
          </a:p>
          <a:p>
            <a:pPr marL="28575">
              <a:lnSpc>
                <a:spcPct val="115000"/>
              </a:lnSpc>
              <a:spcAft>
                <a:spcPts val="1000"/>
              </a:spcAft>
            </a:pPr>
            <a:endParaRPr lang="hu-HU" i="1" dirty="0" smtClean="0">
              <a:ea typeface="Calibri"/>
              <a:cs typeface="Times New Roman"/>
            </a:endParaRPr>
          </a:p>
          <a:p>
            <a:pPr marL="28575">
              <a:lnSpc>
                <a:spcPct val="115000"/>
              </a:lnSpc>
              <a:spcAft>
                <a:spcPts val="1000"/>
              </a:spcAft>
            </a:pPr>
            <a:r>
              <a:rPr lang="hu-HU" sz="2400" b="1" i="1" dirty="0" smtClean="0">
                <a:ea typeface="Calibri"/>
                <a:cs typeface="Times New Roman"/>
              </a:rPr>
              <a:t>„A </a:t>
            </a:r>
            <a:r>
              <a:rPr lang="hu-HU" sz="2400" b="1" i="1" dirty="0">
                <a:ea typeface="Calibri"/>
                <a:cs typeface="Times New Roman"/>
              </a:rPr>
              <a:t>kultúra nem nemzetközi kincs, </a:t>
            </a:r>
            <a:r>
              <a:rPr lang="hu-HU" sz="2400" b="1" i="1" u="sng" dirty="0">
                <a:ea typeface="Calibri"/>
                <a:cs typeface="Times New Roman"/>
              </a:rPr>
              <a:t>internacionális műveltség nincs,</a:t>
            </a:r>
            <a:r>
              <a:rPr lang="hu-HU" sz="2400" b="1" i="1" dirty="0">
                <a:ea typeface="Calibri"/>
                <a:cs typeface="Times New Roman"/>
              </a:rPr>
              <a:t> valamint hazátlan társadalom, nemzetközi művészet, irodalom, sőt nemzetközi jó modor sincs. A legműveltebb, a legművésziesebb és legtudósabb országok azok, a melyekben erős nemzeti érzés lüktet… </a:t>
            </a:r>
            <a:r>
              <a:rPr lang="hu-HU" sz="2400" b="1" i="1" u="sng" dirty="0">
                <a:ea typeface="Calibri"/>
                <a:cs typeface="Times New Roman"/>
              </a:rPr>
              <a:t>Ha nemzeti társadalmat akarunk szervezni, nem elég magyarul éreznünk: magyarul kell élnünk</a:t>
            </a:r>
            <a:r>
              <a:rPr lang="hu-HU" sz="2400" b="1" i="1" dirty="0">
                <a:ea typeface="Calibri"/>
                <a:cs typeface="Times New Roman"/>
              </a:rPr>
              <a:t>. Íme a mai Magyarország feladata. A sajtó az irodalom és a művészet kötelessége kijelölni az utat, a mely a kitűzött cél felé vezet, az ő feladatuk összegyűjteni, rekonstruálni és közkeletűvé tenni a nemzeti tőke elszórt kincseit. A feladat szerény, de céljait  ismerő munkása legyen az Új Idők is</a:t>
            </a:r>
            <a:r>
              <a:rPr lang="hu-HU" sz="2400" b="1" i="1" dirty="0" smtClean="0">
                <a:ea typeface="Calibri"/>
                <a:cs typeface="Times New Roman"/>
              </a:rPr>
              <a:t>.”</a:t>
            </a:r>
            <a:endParaRPr lang="hu-HU" sz="2400" b="1" i="1" dirty="0">
              <a:ea typeface="Calibri"/>
              <a:cs typeface="Times New Roman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19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új idők folyóirat herczeg ferenc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26" y="-25914"/>
            <a:ext cx="3575620" cy="40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656847" y="46916"/>
            <a:ext cx="4235634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solidFill>
                  <a:srgbClr val="333333"/>
                </a:solidFill>
                <a:latin typeface="Helvetica Neue"/>
              </a:rPr>
              <a:t>Az Olvasóhoz</a:t>
            </a:r>
          </a:p>
          <a:p>
            <a:endParaRPr lang="hu-HU" i="1" dirty="0">
              <a:solidFill>
                <a:srgbClr val="333333"/>
              </a:solidFill>
              <a:latin typeface="Helvetica Neue"/>
            </a:endParaRPr>
          </a:p>
          <a:p>
            <a:r>
              <a:rPr lang="hu-HU" sz="2000" i="1" dirty="0">
                <a:solidFill>
                  <a:srgbClr val="333333"/>
                </a:solidFill>
                <a:latin typeface="Helvetica Neue"/>
              </a:rPr>
              <a:t>„…egész igyekezetünk csak oda irányul, hogy az új időknek megfelelő lapot adjunk a magyar család kezébe. A magyar család is új időket él, amióta arra a feladatra vállalkozott, hogy magyar társas-életet szervezzen. Ezt a feladatát csak úgy teljesítheti, ha a régi időkből öröklött </a:t>
            </a:r>
            <a:r>
              <a:rPr lang="hu-HU" sz="2000" b="1" i="1" dirty="0">
                <a:solidFill>
                  <a:srgbClr val="333333"/>
                </a:solidFill>
                <a:latin typeface="Helvetica Neue"/>
              </a:rPr>
              <a:t>nemzeti tőkéjét</a:t>
            </a:r>
            <a:r>
              <a:rPr lang="hu-HU" sz="2000" i="1" dirty="0">
                <a:solidFill>
                  <a:srgbClr val="333333"/>
                </a:solidFill>
                <a:latin typeface="Helvetica Neue"/>
              </a:rPr>
              <a:t>, faji sajátosságait, </a:t>
            </a:r>
            <a:r>
              <a:rPr lang="hu-HU" sz="2000" b="1" i="1" dirty="0">
                <a:solidFill>
                  <a:srgbClr val="333333"/>
                </a:solidFill>
                <a:latin typeface="Helvetica Neue"/>
              </a:rPr>
              <a:t>hagyományait, </a:t>
            </a:r>
            <a:r>
              <a:rPr lang="hu-HU" sz="2000" i="1" dirty="0">
                <a:solidFill>
                  <a:srgbClr val="333333"/>
                </a:solidFill>
                <a:latin typeface="Helvetica Neue"/>
              </a:rPr>
              <a:t>hajlamait és tehetségeit teljesen </a:t>
            </a:r>
            <a:r>
              <a:rPr lang="hu-HU" sz="2000" b="1" i="1" dirty="0">
                <a:solidFill>
                  <a:srgbClr val="333333"/>
                </a:solidFill>
                <a:latin typeface="Helvetica Neue"/>
              </a:rPr>
              <a:t>beleilleszti</a:t>
            </a:r>
            <a:r>
              <a:rPr lang="hu-HU" sz="2000" i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hu-HU" sz="2000" b="1" i="1" dirty="0">
                <a:solidFill>
                  <a:srgbClr val="333333"/>
                </a:solidFill>
                <a:latin typeface="Helvetica Neue"/>
              </a:rPr>
              <a:t>az új idők modern keretébe </a:t>
            </a:r>
            <a:r>
              <a:rPr lang="hu-HU" sz="2000" i="1" dirty="0">
                <a:solidFill>
                  <a:srgbClr val="333333"/>
                </a:solidFill>
                <a:latin typeface="Helvetica Neue"/>
              </a:rPr>
              <a:t>és alapjává teszi a speciális magyar műveltségnek”</a:t>
            </a:r>
          </a:p>
          <a:p>
            <a:endParaRPr lang="hu-HU" i="1" dirty="0">
              <a:solidFill>
                <a:srgbClr val="333333"/>
              </a:solidFill>
              <a:latin typeface="Helvetica Neue"/>
            </a:endParaRPr>
          </a:p>
          <a:p>
            <a:r>
              <a:rPr lang="hu-HU" i="1" dirty="0">
                <a:solidFill>
                  <a:srgbClr val="333333"/>
                </a:solidFill>
                <a:latin typeface="Helvetica Neue"/>
              </a:rPr>
              <a:t>                                     (Herczeg Ferenc) </a:t>
            </a:r>
            <a:r>
              <a:rPr lang="hu-HU" b="1" dirty="0">
                <a:solidFill>
                  <a:srgbClr val="333333"/>
                </a:solidFill>
                <a:latin typeface="Helvetica Neue"/>
              </a:rPr>
              <a:t>Az első szám Mikszáth Kálmán Szent Péter esernyőjével indult</a:t>
            </a:r>
            <a:r>
              <a:rPr lang="hu-HU" i="1" dirty="0">
                <a:solidFill>
                  <a:srgbClr val="333333"/>
                </a:solidFill>
                <a:latin typeface="Helvetica Neue"/>
              </a:rPr>
              <a:t>.</a:t>
            </a:r>
          </a:p>
          <a:p>
            <a:endParaRPr lang="hu-HU" i="1" dirty="0" smtClean="0">
              <a:solidFill>
                <a:srgbClr val="333333"/>
              </a:solidFill>
              <a:latin typeface="Helvetica Neue"/>
            </a:endParaRPr>
          </a:p>
          <a:p>
            <a:r>
              <a:rPr lang="hu-HU" b="1" i="1" dirty="0" smtClean="0">
                <a:solidFill>
                  <a:srgbClr val="333333"/>
                </a:solidFill>
                <a:latin typeface="Helvetica Neue"/>
              </a:rPr>
              <a:t>Itt jelenik meg Ady </a:t>
            </a:r>
            <a:r>
              <a:rPr lang="hu-HU" b="1" i="1" dirty="0" err="1" smtClean="0">
                <a:solidFill>
                  <a:srgbClr val="333333"/>
                </a:solidFill>
                <a:latin typeface="Helvetica Neue"/>
              </a:rPr>
              <a:t>duk-duk-afférja</a:t>
            </a:r>
            <a:r>
              <a:rPr lang="hu-HU" b="1" i="1" dirty="0" smtClean="0">
                <a:solidFill>
                  <a:srgbClr val="333333"/>
                </a:solidFill>
                <a:latin typeface="Helvetica Neue"/>
              </a:rPr>
              <a:t> </a:t>
            </a:r>
            <a:endParaRPr lang="hu-HU" b="1" i="1" dirty="0">
              <a:solidFill>
                <a:srgbClr val="333333"/>
              </a:solidFill>
              <a:latin typeface="Helvetica Neue"/>
            </a:endParaRPr>
          </a:p>
          <a:p>
            <a:endParaRPr lang="hu-HU" i="1" dirty="0">
              <a:solidFill>
                <a:srgbClr val="333333"/>
              </a:solidFill>
              <a:latin typeface="Helvetica Neue"/>
            </a:endParaRPr>
          </a:p>
          <a:p>
            <a:r>
              <a:rPr lang="hu-HU" i="1" dirty="0">
                <a:solidFill>
                  <a:srgbClr val="333333"/>
                </a:solidFill>
                <a:latin typeface="Helvetica Neue"/>
              </a:rPr>
              <a:t>(</a:t>
            </a: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1028" name="Picture 4" descr="http://www.irodalmijelen.hu/sites/default/files/field/image/herczeg_ujid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2044972" cy="326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21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1920"/>
            <a:ext cx="81369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prstClr val="black"/>
                </a:solidFill>
              </a:rPr>
              <a:t>Kitekintés:</a:t>
            </a:r>
          </a:p>
          <a:p>
            <a:endParaRPr lang="hu-HU" sz="2000" b="1" dirty="0">
              <a:solidFill>
                <a:prstClr val="black"/>
              </a:solidFill>
            </a:endParaRPr>
          </a:p>
          <a:p>
            <a:r>
              <a:rPr lang="hu-HU" sz="2000" b="1" dirty="0">
                <a:solidFill>
                  <a:prstClr val="black"/>
                </a:solidFill>
              </a:rPr>
              <a:t>„Az Új Idők sikeréhez számtalan híres és tehetséges író, költő járult hozzá; </a:t>
            </a:r>
            <a:r>
              <a:rPr lang="hu-HU" sz="2000" dirty="0">
                <a:solidFill>
                  <a:prstClr val="black"/>
                </a:solidFill>
              </a:rPr>
              <a:t>Jókai Mór, Gárdonyi Géza, Mikszáth Kálmán, Ambrus Zoltán, Bródy Sándor, Molnár Ferenc, Váradi Antal, </a:t>
            </a:r>
            <a:r>
              <a:rPr lang="hu-HU" sz="2000" dirty="0" err="1">
                <a:solidFill>
                  <a:prstClr val="black"/>
                </a:solidFill>
              </a:rPr>
              <a:t>Csathó</a:t>
            </a:r>
            <a:r>
              <a:rPr lang="hu-HU" sz="2000" dirty="0">
                <a:solidFill>
                  <a:prstClr val="black"/>
                </a:solidFill>
              </a:rPr>
              <a:t> Kálmán, Surányi Miklós, Radnóti Miklós, Kosztolányi Dezső, Ady Endre stb.</a:t>
            </a:r>
          </a:p>
          <a:p>
            <a:r>
              <a:rPr lang="hu-HU" sz="2000" dirty="0">
                <a:solidFill>
                  <a:prstClr val="black"/>
                </a:solidFill>
              </a:rPr>
              <a:t>Herczeg, mint főszerkesztő nem tűrte meg az irodalmat megosztó politikát az újságjában. </a:t>
            </a:r>
            <a:r>
              <a:rPr lang="hu-HU" sz="2000" b="1" dirty="0">
                <a:solidFill>
                  <a:prstClr val="black"/>
                </a:solidFill>
              </a:rPr>
              <a:t>Pártállástól és világnézettől függetlenül bárki bekerülhetett az újságba.</a:t>
            </a:r>
            <a:r>
              <a:rPr lang="hu-HU" sz="2000" dirty="0">
                <a:solidFill>
                  <a:prstClr val="black"/>
                </a:solidFill>
              </a:rPr>
              <a:t> Egyetlen kritériumnak kellet megfelelni; tehetségesnek kellett lenni. Így fordulhatott elő például, hogy a baloldali, zsidó származású Radnóti Miklós, vagy a lázadó Ady is szerepelhetett műveivel az Új Időkben. Még ha ez Ignotus Pálnak nem is volt tetszésére, akkor is.”</a:t>
            </a:r>
          </a:p>
          <a:p>
            <a:endParaRPr lang="hu-HU" sz="2000" dirty="0">
              <a:solidFill>
                <a:prstClr val="black"/>
              </a:solidFill>
            </a:endParaRPr>
          </a:p>
          <a:p>
            <a:r>
              <a:rPr lang="hu-HU" sz="2000" b="1" dirty="0">
                <a:solidFill>
                  <a:prstClr val="black"/>
                </a:solidFill>
              </a:rPr>
              <a:t>Mi az Ignotus által indított lap neve? A folyóiratok között miben lehetett a legnagyobb elvi különbség?</a:t>
            </a:r>
          </a:p>
          <a:p>
            <a:endParaRPr lang="hu-HU" sz="2000" dirty="0">
              <a:solidFill>
                <a:prstClr val="black"/>
              </a:solidFill>
            </a:endParaRPr>
          </a:p>
          <a:p>
            <a:r>
              <a:rPr lang="hu-HU" sz="2000" dirty="0">
                <a:solidFill>
                  <a:prstClr val="black"/>
                </a:solidFill>
              </a:rPr>
              <a:t>(Herczeg Ferenc 1943-ban aláírta Radnóti Miklós kérvényét, mikor a költő a munkaszolgálat alóli felmentésért. Lapjában még 1944-ben is közli Radnóti verseit!)</a:t>
            </a:r>
          </a:p>
        </p:txBody>
      </p:sp>
    </p:spTree>
    <p:extLst>
      <p:ext uri="{BB962C8B-B14F-4D97-AF65-F5344CB8AC3E}">
        <p14:creationId xmlns:p14="http://schemas.microsoft.com/office/powerpoint/2010/main" val="7023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éptalálat a következőre: „kék róka színdarab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99992" cy="64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644008" y="404664"/>
            <a:ext cx="4392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prstClr val="black"/>
                </a:solidFill>
              </a:rPr>
              <a:t>A színpadi szerző</a:t>
            </a:r>
          </a:p>
          <a:p>
            <a:endParaRPr lang="hu-HU" dirty="0">
              <a:solidFill>
                <a:prstClr val="black"/>
              </a:solidFill>
            </a:endParaRPr>
          </a:p>
          <a:p>
            <a:r>
              <a:rPr lang="hu-HU" dirty="0">
                <a:solidFill>
                  <a:prstClr val="black"/>
                </a:solidFill>
              </a:rPr>
              <a:t>Magasan szárnyalt a fővárosi színpadi mesteremberek fölött, nem óhajtotta kiszolgálni a közönség alantas ízlését, a külföld kedvéért sem tett engedményeket a művészet kárára. Még csekélyebb fajsúlyú drámai munkáiban is több volt az elmés mulattatónál. </a:t>
            </a:r>
            <a:r>
              <a:rPr lang="hu-HU" b="1" dirty="0">
                <a:solidFill>
                  <a:prstClr val="black"/>
                </a:solidFill>
              </a:rPr>
              <a:t>A magyar dráma fejlődésének Szigligeti Ede és Csiky Gergely után a legnagyobb érdemű fáklyahordozója</a:t>
            </a:r>
            <a:r>
              <a:rPr lang="hu-HU" dirty="0">
                <a:solidFill>
                  <a:prstClr val="black"/>
                </a:solidFill>
              </a:rPr>
              <a:t>.</a:t>
            </a:r>
          </a:p>
          <a:p>
            <a:r>
              <a:rPr lang="hu-HU" dirty="0">
                <a:solidFill>
                  <a:prstClr val="black"/>
                </a:solidFill>
                <a:ea typeface="Calibri"/>
                <a:cs typeface="Times New Roman"/>
              </a:rPr>
              <a:t>A </a:t>
            </a:r>
            <a:r>
              <a:rPr lang="hu-HU" dirty="0" err="1">
                <a:solidFill>
                  <a:prstClr val="black"/>
                </a:solidFill>
                <a:ea typeface="Calibri"/>
                <a:cs typeface="Times New Roman"/>
              </a:rPr>
              <a:t>dolovai</a:t>
            </a:r>
            <a:r>
              <a:rPr lang="hu-HU" dirty="0">
                <a:solidFill>
                  <a:prstClr val="black"/>
                </a:solidFill>
                <a:ea typeface="Calibri"/>
                <a:cs typeface="Times New Roman"/>
              </a:rPr>
              <a:t> nábob leánya, Az </a:t>
            </a:r>
            <a:r>
              <a:rPr lang="hu-HU" dirty="0" err="1">
                <a:solidFill>
                  <a:prstClr val="black"/>
                </a:solidFill>
                <a:ea typeface="Calibri"/>
                <a:cs typeface="Times New Roman"/>
              </a:rPr>
              <a:t>Ocskay</a:t>
            </a:r>
            <a:r>
              <a:rPr lang="hu-HU" dirty="0">
                <a:solidFill>
                  <a:prstClr val="black"/>
                </a:solidFill>
                <a:ea typeface="Calibri"/>
                <a:cs typeface="Times New Roman"/>
              </a:rPr>
              <a:t> brigadérossal csaknem egyidejűleg született meg a Pogányok és a Bizánc.</a:t>
            </a:r>
            <a:endParaRPr lang="hu-HU" dirty="0">
              <a:solidFill>
                <a:prstClr val="black"/>
              </a:solidFill>
            </a:endParaRPr>
          </a:p>
          <a:p>
            <a:r>
              <a:rPr lang="hu-HU" dirty="0">
                <a:solidFill>
                  <a:prstClr val="black"/>
                </a:solidFill>
              </a:rPr>
              <a:t>Máig sikerrel játszott darabja:  a Kék róka (Herczeg életében 242-szer játszották) </a:t>
            </a:r>
          </a:p>
          <a:p>
            <a:r>
              <a:rPr lang="hu-HU" dirty="0">
                <a:solidFill>
                  <a:prstClr val="black"/>
                </a:solidFill>
              </a:rPr>
              <a:t>Erénye a társalgás frissessége, a természetes nyelv, a stílus közvetlen könnyedsége. </a:t>
            </a:r>
            <a:r>
              <a:rPr lang="hu-HU" dirty="0" err="1">
                <a:solidFill>
                  <a:prstClr val="black"/>
                </a:solidFill>
              </a:rPr>
              <a:t>Paulay</a:t>
            </a:r>
            <a:r>
              <a:rPr lang="hu-HU" dirty="0">
                <a:solidFill>
                  <a:prstClr val="black"/>
                </a:solidFill>
              </a:rPr>
              <a:t> Ede a Nemzeti Színház igazgatójaként rendezte is műveit.</a:t>
            </a:r>
          </a:p>
        </p:txBody>
      </p:sp>
    </p:spTree>
    <p:extLst>
      <p:ext uri="{BB962C8B-B14F-4D97-AF65-F5344CB8AC3E}">
        <p14:creationId xmlns:p14="http://schemas.microsoft.com/office/powerpoint/2010/main" val="16212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88640"/>
            <a:ext cx="8712968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hu-HU" dirty="0">
                <a:ea typeface="Calibri"/>
                <a:cs typeface="Times New Roman"/>
              </a:rPr>
              <a:t>Herczeg Ferencet az egyik legbiztosabb kezű </a:t>
            </a:r>
            <a:r>
              <a:rPr lang="hu-HU" b="1" dirty="0">
                <a:ea typeface="Calibri"/>
                <a:cs typeface="Times New Roman"/>
              </a:rPr>
              <a:t>kor-és hangulatfestőnek ismeri el</a:t>
            </a:r>
            <a:r>
              <a:rPr lang="hu-HU" dirty="0">
                <a:ea typeface="Calibri"/>
                <a:cs typeface="Times New Roman"/>
              </a:rPr>
              <a:t> az irodalomtörténet. Plasztikus, gyakran a képzőművészek szimultán plaszticitásával emel ki regényeiben, novelláiban egyes mozzanatokat, figurákat, melyek irányító szerepet játszanak az elbeszélésében. Ez a tény a filmgyártás számára örvendetes, éppannyira, az, mint Herczeg Ferenc </a:t>
            </a:r>
            <a:r>
              <a:rPr lang="hu-HU" b="1" dirty="0">
                <a:ea typeface="Calibri"/>
                <a:cs typeface="Times New Roman"/>
              </a:rPr>
              <a:t>bőséges mesekészsége, gazdag eseménybonyolítása</a:t>
            </a:r>
            <a:r>
              <a:rPr lang="hu-HU" dirty="0">
                <a:ea typeface="Calibri"/>
                <a:cs typeface="Times New Roman"/>
              </a:rPr>
              <a:t>, regényei cselekményének gyakran </a:t>
            </a:r>
            <a:r>
              <a:rPr lang="hu-HU" b="1" dirty="0">
                <a:ea typeface="Calibri"/>
                <a:cs typeface="Times New Roman"/>
              </a:rPr>
              <a:t>filmszerű pergése.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95536" y="2564904"/>
            <a:ext cx="831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0" i="0" dirty="0" smtClean="0">
                <a:solidFill>
                  <a:srgbClr val="333333"/>
                </a:solidFill>
                <a:effectLst/>
                <a:latin typeface="equity"/>
              </a:rPr>
              <a:t>Hamza D. Ákos 1942-ben filmre is vitte </a:t>
            </a:r>
            <a:r>
              <a:rPr lang="hu-HU" b="1" i="1" dirty="0" smtClean="0">
                <a:solidFill>
                  <a:srgbClr val="333333"/>
                </a:solidFill>
                <a:effectLst/>
                <a:latin typeface="equity"/>
              </a:rPr>
              <a:t>Szíriusz</a:t>
            </a:r>
            <a:r>
              <a:rPr lang="hu-HU" b="1" i="0" dirty="0" smtClean="0">
                <a:solidFill>
                  <a:srgbClr val="333333"/>
                </a:solidFill>
                <a:effectLst/>
                <a:latin typeface="equity"/>
              </a:rPr>
              <a:t> </a:t>
            </a:r>
            <a:r>
              <a:rPr lang="hu-HU" b="0" i="0" dirty="0" smtClean="0">
                <a:solidFill>
                  <a:srgbClr val="333333"/>
                </a:solidFill>
                <a:effectLst/>
                <a:latin typeface="equity"/>
              </a:rPr>
              <a:t>címmel ezt a remekművet, ami „…tizennyolc évvel korábban született, mint a Wells-regény első adaptációja</a:t>
            </a:r>
          </a:p>
          <a:p>
            <a:endParaRPr lang="hu-HU" dirty="0"/>
          </a:p>
        </p:txBody>
      </p:sp>
      <p:pic>
        <p:nvPicPr>
          <p:cNvPr id="4098" name="Picture 2" descr="http://members.iif.hu/visontay/ponticulus/img1/journal/mozi-ujsag-194235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6" y="3933056"/>
            <a:ext cx="1905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79512" y="346828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0" dirty="0" smtClean="0">
                <a:solidFill>
                  <a:srgbClr val="333333"/>
                </a:solidFill>
                <a:effectLst/>
                <a:latin typeface="equity"/>
              </a:rPr>
              <a:t>A </a:t>
            </a:r>
            <a:r>
              <a:rPr lang="hu-HU" sz="2400" b="1" dirty="0" smtClean="0"/>
              <a:t>Az első magyar </a:t>
            </a:r>
            <a:r>
              <a:rPr lang="hu-HU" sz="2400" b="1" i="0" dirty="0" err="1" smtClean="0">
                <a:solidFill>
                  <a:srgbClr val="333333"/>
                </a:solidFill>
                <a:effectLst/>
                <a:latin typeface="equity"/>
              </a:rPr>
              <a:t>science-fiction</a:t>
            </a:r>
            <a:r>
              <a:rPr lang="hu-HU" b="0" i="0" dirty="0" smtClean="0">
                <a:solidFill>
                  <a:srgbClr val="333333"/>
                </a:solidFill>
                <a:effectLst/>
                <a:latin typeface="equity"/>
              </a:rPr>
              <a:t> 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84" y="3903126"/>
            <a:ext cx="4565415" cy="292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9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692696"/>
            <a:ext cx="79208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II. óra</a:t>
            </a:r>
          </a:p>
          <a:p>
            <a:endParaRPr lang="hu-HU" dirty="0"/>
          </a:p>
          <a:p>
            <a:pPr algn="ctr"/>
            <a:r>
              <a:rPr lang="hu-HU" sz="3600" dirty="0" smtClean="0"/>
              <a:t>Az élet kapuja c. kisregény elemző bemutatása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2794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1088"/>
            <a:ext cx="7772400" cy="1470025"/>
          </a:xfrm>
        </p:spPr>
        <p:txBody>
          <a:bodyPr>
            <a:normAutofit/>
          </a:bodyPr>
          <a:lstStyle/>
          <a:p>
            <a:r>
              <a:rPr lang="hu-HU" dirty="0" smtClean="0"/>
              <a:t>HERCZEG FERENC</a:t>
            </a:r>
            <a:br>
              <a:rPr lang="hu-HU" dirty="0" smtClean="0"/>
            </a:br>
            <a:r>
              <a:rPr lang="hu-HU" sz="1600" dirty="0"/>
              <a:t>https://www.youtube.com/watch?v=zemO01HdEAo&amp;feature=share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3356992"/>
            <a:ext cx="8208912" cy="1752600"/>
          </a:xfrm>
        </p:spPr>
        <p:txBody>
          <a:bodyPr>
            <a:normAutofit fontScale="25000" lnSpcReduction="20000"/>
          </a:bodyPr>
          <a:lstStyle/>
          <a:p>
            <a:r>
              <a:rPr lang="hu-HU" sz="11200" dirty="0" smtClean="0"/>
              <a:t>Az élet kapuja</a:t>
            </a:r>
          </a:p>
          <a:p>
            <a:pPr algn="l"/>
            <a:r>
              <a:rPr lang="hu-HU" sz="9600" b="0" i="0" dirty="0" smtClean="0">
                <a:solidFill>
                  <a:srgbClr val="000000"/>
                </a:solidFill>
                <a:effectLst/>
                <a:latin typeface="Times New Roman"/>
              </a:rPr>
              <a:t>Amikor olvastam ennyire mélyen nem jött át a történet. arra emlékszem hogy nagyon olvasmányos volt. Ráadásul Herczeg teljesen ismeretlen volt számomra, addig ha történelmi regényről volt szó csak Jókai jöhetett számításba. Amikor megismerkedtem vele a műveit 3-4 szer is eltudtam olvasni. Az Élet kapujával is úgy voltam hogy ismertem hogy mi lesz a vége de végig izgultam. (előkeresem a kötetet és újra fogom őket olvasni, kösz)</a:t>
            </a:r>
          </a:p>
          <a:p>
            <a:pPr algn="l"/>
            <a:r>
              <a:rPr lang="hu-HU" sz="9600" dirty="0" smtClean="0">
                <a:solidFill>
                  <a:srgbClr val="000000"/>
                </a:solidFill>
                <a:latin typeface="Times New Roman"/>
              </a:rPr>
              <a:t>                                                            (egy </a:t>
            </a:r>
            <a:r>
              <a:rPr lang="hu-HU" sz="9600" dirty="0" err="1" smtClean="0">
                <a:solidFill>
                  <a:srgbClr val="000000"/>
                </a:solidFill>
                <a:latin typeface="Times New Roman"/>
              </a:rPr>
              <a:t>blog</a:t>
            </a:r>
            <a:r>
              <a:rPr lang="hu-HU" sz="9600" dirty="0" err="1">
                <a:solidFill>
                  <a:srgbClr val="000000"/>
                </a:solidFill>
                <a:latin typeface="Times New Roman"/>
              </a:rPr>
              <a:t>b</a:t>
            </a:r>
            <a:r>
              <a:rPr lang="hu-HU" sz="9600" dirty="0" err="1" smtClean="0">
                <a:solidFill>
                  <a:srgbClr val="000000"/>
                </a:solidFill>
                <a:latin typeface="Times New Roman"/>
              </a:rPr>
              <a:t>ejegyzés</a:t>
            </a:r>
            <a:r>
              <a:rPr lang="hu-HU" sz="9600" dirty="0" smtClean="0">
                <a:solidFill>
                  <a:srgbClr val="000000"/>
                </a:solidFill>
                <a:latin typeface="Times New Roman"/>
              </a:rPr>
              <a:t>)</a:t>
            </a:r>
            <a:endParaRPr lang="hu-HU" sz="9600" dirty="0"/>
          </a:p>
        </p:txBody>
      </p:sp>
      <p:pic>
        <p:nvPicPr>
          <p:cNvPr id="11266" name="Picture 2" descr="http://www.irodalmijelen.hu/sites/default/files/field/image/herczeg_az_e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2195736" cy="3193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66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2636912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solidFill>
                  <a:prstClr val="black"/>
                </a:solidFill>
              </a:rPr>
              <a:t>Feladatok  Az élet kapuja c. regény feldolgozásához </a:t>
            </a:r>
          </a:p>
        </p:txBody>
      </p:sp>
    </p:spTree>
    <p:extLst>
      <p:ext uri="{BB962C8B-B14F-4D97-AF65-F5344CB8AC3E}">
        <p14:creationId xmlns:p14="http://schemas.microsoft.com/office/powerpoint/2010/main" val="41873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809753" cy="641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366742" y="404663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prstClr val="black"/>
                </a:solidFill>
              </a:rPr>
              <a:t>Végezzünk címmeditációt!</a:t>
            </a:r>
          </a:p>
          <a:p>
            <a:endParaRPr lang="hu-HU" sz="3200" dirty="0">
              <a:solidFill>
                <a:prstClr val="black"/>
              </a:solidFill>
            </a:endParaRPr>
          </a:p>
          <a:p>
            <a:r>
              <a:rPr lang="hu-HU" sz="3200" dirty="0" smtClean="0">
                <a:solidFill>
                  <a:prstClr val="black"/>
                </a:solidFill>
              </a:rPr>
              <a:t>Értelmezzük </a:t>
            </a:r>
            <a:r>
              <a:rPr lang="hu-HU" sz="3200" dirty="0">
                <a:solidFill>
                  <a:prstClr val="black"/>
                </a:solidFill>
              </a:rPr>
              <a:t>a címet a kép segítségével!</a:t>
            </a:r>
          </a:p>
        </p:txBody>
      </p:sp>
    </p:spTree>
    <p:extLst>
      <p:ext uri="{BB962C8B-B14F-4D97-AF65-F5344CB8AC3E}">
        <p14:creationId xmlns:p14="http://schemas.microsoft.com/office/powerpoint/2010/main" val="4589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188640"/>
            <a:ext cx="669674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prstClr val="black"/>
                </a:solidFill>
              </a:rPr>
              <a:t>(Az alábbi feladat a reneszánsz életszemlélet, s magyar irodalmi képviselőjének </a:t>
            </a:r>
            <a:r>
              <a:rPr lang="hu-HU" dirty="0">
                <a:solidFill>
                  <a:prstClr val="black"/>
                </a:solidFill>
              </a:rPr>
              <a:t>ismétlésére </a:t>
            </a:r>
            <a:r>
              <a:rPr lang="hu-HU" dirty="0" smtClean="0">
                <a:solidFill>
                  <a:prstClr val="black"/>
                </a:solidFill>
              </a:rPr>
              <a:t>szolgál.)</a:t>
            </a:r>
          </a:p>
          <a:p>
            <a:endParaRPr lang="hu-HU" dirty="0" smtClean="0">
              <a:solidFill>
                <a:prstClr val="black"/>
              </a:solidFill>
            </a:endParaRPr>
          </a:p>
          <a:p>
            <a:r>
              <a:rPr lang="hu-HU" b="1" dirty="0" smtClean="0">
                <a:solidFill>
                  <a:prstClr val="black"/>
                </a:solidFill>
              </a:rPr>
              <a:t>Miként </a:t>
            </a:r>
            <a:r>
              <a:rPr lang="hu-HU" b="1" dirty="0">
                <a:solidFill>
                  <a:prstClr val="black"/>
                </a:solidFill>
              </a:rPr>
              <a:t>hozhatók kapcsolatba az alábbi költő  sorai a művel?</a:t>
            </a:r>
          </a:p>
          <a:p>
            <a:r>
              <a:rPr lang="hu-HU" b="1" dirty="0">
                <a:solidFill>
                  <a:prstClr val="black"/>
                </a:solidFill>
              </a:rPr>
              <a:t>Janus Pannonius</a:t>
            </a:r>
          </a:p>
          <a:p>
            <a:endParaRPr lang="hu-HU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hu-HU" b="1" dirty="0">
                <a:solidFill>
                  <a:srgbClr val="000000"/>
                </a:solidFill>
                <a:latin typeface="Times New Roman"/>
                <a:ea typeface="Times New Roman"/>
              </a:rPr>
              <a:t>UGYANARRÓL</a:t>
            </a:r>
            <a:endParaRPr lang="hu-H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Szlávok, </a:t>
            </a:r>
            <a:r>
              <a:rPr lang="hu-HU" dirty="0" err="1">
                <a:solidFill>
                  <a:srgbClr val="000000"/>
                </a:solidFill>
                <a:latin typeface="Times New Roman"/>
                <a:ea typeface="Times New Roman"/>
              </a:rPr>
              <a:t>hiszpánok</a:t>
            </a: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, gallok, </a:t>
            </a:r>
            <a:r>
              <a:rPr lang="hu-HU" dirty="0" err="1">
                <a:solidFill>
                  <a:srgbClr val="000000"/>
                </a:solidFill>
                <a:latin typeface="Times New Roman"/>
                <a:ea typeface="Times New Roman"/>
              </a:rPr>
              <a:t>hunnok</a:t>
            </a: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hu-HU" dirty="0" err="1">
                <a:solidFill>
                  <a:srgbClr val="000000"/>
                </a:solidFill>
                <a:latin typeface="Times New Roman"/>
                <a:ea typeface="Times New Roman"/>
              </a:rPr>
              <a:t>teutónok</a:t>
            </a: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b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  Mennyire ellepitek Péter aranyküszöbét!</a:t>
            </a:r>
            <a:b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Mért töritek magatok gazdaggá tenni a taljánt?</a:t>
            </a:r>
            <a:b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  Hát a hazájában senki sem üdvözül-e?</a:t>
            </a:r>
          </a:p>
          <a:p>
            <a:endParaRPr lang="hu-HU" sz="1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hu-H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UGYANARRÓL</a:t>
            </a:r>
            <a:endParaRPr lang="hu-HU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hu-HU" sz="1600" dirty="0">
                <a:solidFill>
                  <a:srgbClr val="000000"/>
                </a:solidFill>
                <a:latin typeface="Times New Roman"/>
                <a:ea typeface="Times New Roman"/>
              </a:rPr>
              <a:t>Már minden piacot, kocsmát megtölt ez a népség,</a:t>
            </a:r>
            <a:br>
              <a:rPr lang="hu-HU" sz="16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u-HU" sz="1600" dirty="0">
                <a:solidFill>
                  <a:srgbClr val="000000"/>
                </a:solidFill>
                <a:latin typeface="Times New Roman"/>
                <a:ea typeface="Times New Roman"/>
              </a:rPr>
              <a:t>  </a:t>
            </a:r>
            <a:r>
              <a:rPr lang="hu-HU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Ugy</a:t>
            </a:r>
            <a:r>
              <a:rPr lang="hu-HU" sz="1600" dirty="0">
                <a:solidFill>
                  <a:srgbClr val="000000"/>
                </a:solidFill>
                <a:latin typeface="Times New Roman"/>
                <a:ea typeface="Times New Roman"/>
              </a:rPr>
              <a:t> gyűl az idegen </a:t>
            </a:r>
            <a:r>
              <a:rPr lang="hu-HU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sűrü</a:t>
            </a:r>
            <a:r>
              <a:rPr lang="hu-HU" sz="1600" dirty="0">
                <a:solidFill>
                  <a:srgbClr val="000000"/>
                </a:solidFill>
                <a:latin typeface="Times New Roman"/>
                <a:ea typeface="Times New Roman"/>
              </a:rPr>
              <a:t> tömegben ide.</a:t>
            </a:r>
            <a:br>
              <a:rPr lang="hu-HU" sz="16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u-HU" sz="1600" dirty="0">
                <a:solidFill>
                  <a:srgbClr val="000000"/>
                </a:solidFill>
                <a:latin typeface="Times New Roman"/>
                <a:ea typeface="Times New Roman"/>
              </a:rPr>
              <a:t>Hogyha jövőre is így megy majd a csaposnak a boltja,</a:t>
            </a:r>
            <a:br>
              <a:rPr lang="hu-HU" sz="16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u-HU" sz="1600" dirty="0">
                <a:solidFill>
                  <a:srgbClr val="000000"/>
                </a:solidFill>
                <a:latin typeface="Times New Roman"/>
                <a:ea typeface="Times New Roman"/>
              </a:rPr>
              <a:t>  Oly dúsgazdag lesz, mint </a:t>
            </a:r>
            <a:r>
              <a:rPr lang="hu-HU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Cosimo</a:t>
            </a:r>
            <a:r>
              <a:rPr lang="hu-HU" sz="1600" dirty="0">
                <a:solidFill>
                  <a:srgbClr val="000000"/>
                </a:solidFill>
                <a:latin typeface="Times New Roman"/>
                <a:ea typeface="Times New Roman"/>
              </a:rPr>
              <a:t> Medici.</a:t>
            </a:r>
            <a:endParaRPr lang="hu-HU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hu-H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RÓMA VAROSÁRA</a:t>
            </a:r>
            <a:endParaRPr lang="hu-HU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hu-HU" sz="1600" dirty="0">
                <a:solidFill>
                  <a:srgbClr val="000000"/>
                </a:solidFill>
                <a:latin typeface="Times New Roman"/>
                <a:ea typeface="Times New Roman"/>
              </a:rPr>
              <a:t>Nagybeteg ágyadnál huzamost zord orvosok álltak,</a:t>
            </a:r>
            <a:br>
              <a:rPr lang="hu-HU" sz="16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u-HU" sz="1600" dirty="0">
                <a:solidFill>
                  <a:srgbClr val="000000"/>
                </a:solidFill>
                <a:latin typeface="Times New Roman"/>
                <a:ea typeface="Times New Roman"/>
              </a:rPr>
              <a:t>   Ők hozták tereád, Róma, a tébolyulást.</a:t>
            </a:r>
            <a:br>
              <a:rPr lang="hu-HU" sz="16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u-HU" sz="1600" dirty="0">
                <a:solidFill>
                  <a:srgbClr val="000000"/>
                </a:solidFill>
                <a:latin typeface="Times New Roman"/>
                <a:ea typeface="Times New Roman"/>
              </a:rPr>
              <a:t>Tébolyból hegycsúcs: sikerült feljutni, de félő,</a:t>
            </a:r>
            <a:br>
              <a:rPr lang="hu-HU" sz="16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u-HU" sz="1600" dirty="0">
                <a:solidFill>
                  <a:srgbClr val="000000"/>
                </a:solidFill>
                <a:latin typeface="Times New Roman"/>
                <a:ea typeface="Times New Roman"/>
              </a:rPr>
              <a:t>   Onnan a hegycsúcsról gyorsan a mélybe zuhansz.</a:t>
            </a:r>
            <a:endParaRPr lang="hu-HU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hu-H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9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613" y="260648"/>
            <a:ext cx="7776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Miként illeszthető Herczeg Ferenc  a tananyagba?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2. témakör: Művek a magyar irodalomból II. Választható szerzők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, 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42897"/>
              </p:ext>
            </p:extLst>
          </p:nvPr>
        </p:nvGraphicFramePr>
        <p:xfrm>
          <a:off x="499859" y="707837"/>
          <a:ext cx="8136904" cy="3755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625"/>
                <a:gridCol w="3411220"/>
                <a:gridCol w="2261059"/>
              </a:tblGrid>
              <a:tr h="920963">
                <a:tc>
                  <a:txBody>
                    <a:bodyPr/>
                    <a:lstStyle/>
                    <a:p>
                      <a:r>
                        <a:rPr lang="hu-HU" dirty="0" smtClean="0"/>
                        <a:t>Szerzők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Vizsgaszintek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dirty="0" smtClean="0"/>
                    </a:p>
                    <a:p>
                      <a:r>
                        <a:rPr lang="hu-HU" dirty="0" smtClean="0"/>
                        <a:t>A fenti lista bővíthető</a:t>
                      </a:r>
                    </a:p>
                    <a:p>
                      <a:r>
                        <a:rPr lang="hu-HU" dirty="0" smtClean="0"/>
                        <a:t>legfeljebb két, a</a:t>
                      </a:r>
                    </a:p>
                    <a:p>
                      <a:r>
                        <a:rPr lang="hu-HU" dirty="0" smtClean="0"/>
                        <a:t>fentiekhez </a:t>
                      </a:r>
                      <a:r>
                        <a:rPr lang="hu-HU" b="1" dirty="0" smtClean="0"/>
                        <a:t>hasonló</a:t>
                      </a:r>
                    </a:p>
                    <a:p>
                      <a:r>
                        <a:rPr lang="hu-HU" b="1" dirty="0" smtClean="0"/>
                        <a:t>jelentőségű szerzővel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Közép</a:t>
                      </a:r>
                    </a:p>
                    <a:p>
                      <a:endParaRPr lang="hu-HU" dirty="0" smtClean="0"/>
                    </a:p>
                    <a:p>
                      <a:r>
                        <a:rPr lang="hu-HU" dirty="0" smtClean="0"/>
                        <a:t>Az életmű néhány jellemzője</a:t>
                      </a:r>
                    </a:p>
                    <a:p>
                      <a:r>
                        <a:rPr lang="hu-HU" dirty="0" smtClean="0"/>
                        <a:t>keretében néhány lírai, illetve 1-3</a:t>
                      </a:r>
                    </a:p>
                    <a:p>
                      <a:r>
                        <a:rPr lang="hu-HU" dirty="0" smtClean="0"/>
                        <a:t>epikai, drámai alkotás bemutatása,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értelmezése  (pl. a korstílus, a téma, a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műfaj, a kompozíció, a jellemző</a:t>
                      </a:r>
                    </a:p>
                    <a:p>
                      <a:r>
                        <a:rPr lang="hu-HU" dirty="0" smtClean="0"/>
                        <a:t>motívumok, jelentésrétegek,</a:t>
                      </a:r>
                    </a:p>
                    <a:p>
                      <a:r>
                        <a:rPr lang="hu-HU" dirty="0" smtClean="0"/>
                        <a:t>világlátás alapján).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Emelt</a:t>
                      </a:r>
                    </a:p>
                    <a:p>
                      <a:endParaRPr lang="hu-HU" dirty="0" smtClean="0"/>
                    </a:p>
                    <a:p>
                      <a:r>
                        <a:rPr lang="hu-HU" dirty="0" smtClean="0"/>
                        <a:t>A művekben felvetett kérdések</a:t>
                      </a:r>
                    </a:p>
                    <a:p>
                      <a:r>
                        <a:rPr lang="hu-HU" dirty="0" smtClean="0"/>
                        <a:t>néhány etikai, történeti, lélektani,</a:t>
                      </a:r>
                    </a:p>
                    <a:p>
                      <a:r>
                        <a:rPr lang="hu-HU" dirty="0" smtClean="0"/>
                        <a:t>társadalmi, továbbá gondolati,</a:t>
                      </a:r>
                    </a:p>
                    <a:p>
                      <a:r>
                        <a:rPr lang="hu-HU" dirty="0" smtClean="0"/>
                        <a:t>filozófiai, esztétikai vonatkozása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31640" y="476672"/>
            <a:ext cx="61206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0000"/>
                </a:solidFill>
                <a:latin typeface="Times New Roman"/>
                <a:ea typeface="Times New Roman"/>
              </a:rPr>
              <a:t>PANASZKODIK, HOGY TÁRSAI BORDÉLYHÁZBA CSALTÁK</a:t>
            </a:r>
            <a:endParaRPr lang="hu-H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Mondjátok, hova visztek, cimboráim?</a:t>
            </a:r>
            <a:b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Rút bordélyba cipeltek, úgy gyanítom.</a:t>
            </a:r>
            <a:b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Más ház állhat-e itten, messze túl a</a:t>
            </a:r>
            <a:b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Szent gyümölcsösök és tanyák határán,</a:t>
            </a:r>
            <a:b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Telve ennyi silány szobával, ággyal?</a:t>
            </a:r>
            <a:b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Lám, itt felcicomázott lányok laknak;</a:t>
            </a:r>
            <a:b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Gőgösen meredő magas hajéket</a:t>
            </a:r>
            <a:b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S vállukon lebegő </a:t>
            </a:r>
            <a:r>
              <a:rPr lang="hu-HU" dirty="0" err="1">
                <a:solidFill>
                  <a:srgbClr val="000000"/>
                </a:solidFill>
                <a:latin typeface="Times New Roman"/>
                <a:ea typeface="Times New Roman"/>
              </a:rPr>
              <a:t>lepelt</a:t>
            </a: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 viselnek,</a:t>
            </a:r>
            <a:b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Érett mellüket el se rejtve abban,</a:t>
            </a:r>
            <a:b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Hát ez meg mit akarhat? Ej, de nyúlkál!</a:t>
            </a:r>
            <a:b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Más ölelkezik, ott meg csókolóznak,</a:t>
            </a:r>
            <a:b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Ismét mások amott szobára mennek.</a:t>
            </a:r>
            <a:b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El innét a pokolba, el, paráznák!</a:t>
            </a:r>
            <a:b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Nem mondtátok-e, hogy csak sétaútra</a:t>
            </a:r>
            <a:b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Visztek? Mert ide - jönni sem </a:t>
            </a:r>
            <a:r>
              <a:rPr lang="hu-HU" dirty="0" err="1">
                <a:solidFill>
                  <a:srgbClr val="000000"/>
                </a:solidFill>
                <a:latin typeface="Times New Roman"/>
                <a:ea typeface="Times New Roman"/>
              </a:rPr>
              <a:t>kivántam</a:t>
            </a: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b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Ezt megtudja ma még </a:t>
            </a:r>
            <a:r>
              <a:rPr lang="hu-HU" dirty="0" err="1">
                <a:solidFill>
                  <a:srgbClr val="000000"/>
                </a:solidFill>
                <a:latin typeface="Times New Roman"/>
                <a:ea typeface="Times New Roman"/>
              </a:rPr>
              <a:t>Guarinó</a:t>
            </a: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 tőlem.</a:t>
            </a:r>
            <a:endParaRPr lang="hu-H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635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9/9f/Rise_and_Fall_of_the_Ottoman_Empire_1300-1923.gif/800px-Rise_and_Fall_of_the_Ottoman_Empire_1300-192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62000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4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92017" y="1108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prstClr val="black"/>
                </a:solidFill>
              </a:rPr>
              <a:t>Értelmezzük a mű ismeretével az </a:t>
            </a:r>
            <a:r>
              <a:rPr lang="hu-HU">
                <a:solidFill>
                  <a:prstClr val="black"/>
                </a:solidFill>
              </a:rPr>
              <a:t>alábbi képeket!</a:t>
            </a:r>
            <a:endParaRPr lang="hu-HU" dirty="0">
              <a:solidFill>
                <a:prstClr val="black"/>
              </a:solidFill>
            </a:endParaRPr>
          </a:p>
          <a:p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48045"/>
            <a:ext cx="22479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Képtalál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2024"/>
            <a:ext cx="5412199" cy="27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 descr="https://upload.wikimedia.org/wikipedia/commons/1/19/Hungarian-Ottoman_border_at_the_beginning_of_the_16th_century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3277"/>
            <a:ext cx="417646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janicsárok, XVI. sz. közep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11509"/>
            <a:ext cx="3600400" cy="35817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0" y="54793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prstClr val="black"/>
                </a:solidFill>
              </a:rPr>
              <a:t>Raffaello: A </a:t>
            </a:r>
            <a:r>
              <a:rPr lang="hu-HU" sz="2000" b="1" dirty="0" err="1">
                <a:solidFill>
                  <a:prstClr val="black"/>
                </a:solidFill>
              </a:rPr>
              <a:t>parnasszus</a:t>
            </a:r>
            <a:endParaRPr lang="hu-HU" sz="2000" b="1" dirty="0">
              <a:solidFill>
                <a:prstClr val="black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80671" y="3887921"/>
            <a:ext cx="2946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Michelangelo: az özönvíz</a:t>
            </a:r>
            <a:r>
              <a:rPr lang="hu-HU" sz="2000" dirty="0">
                <a:solidFill>
                  <a:srgbClr val="FF0000"/>
                </a:solidFill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3831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83568" y="476672"/>
            <a:ext cx="7992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prstClr val="black"/>
                </a:solidFill>
                <a:ea typeface="Calibri"/>
                <a:cs typeface="Times New Roman"/>
              </a:rPr>
              <a:t>„A pátriárka éles szemű úr, és világosan látja, hogy a magyarság előbb-utóbb, talán már egy-két évtizeden belül élethalálharcát fogja megvívni a törökkel…</a:t>
            </a:r>
          </a:p>
          <a:p>
            <a:endParaRPr lang="hu-HU" dirty="0">
              <a:solidFill>
                <a:prstClr val="black"/>
              </a:solidFill>
              <a:cs typeface="Times New Roman"/>
            </a:endParaRPr>
          </a:p>
          <a:p>
            <a:r>
              <a:rPr lang="hu-HU" dirty="0">
                <a:solidFill>
                  <a:prstClr val="black"/>
                </a:solidFill>
                <a:cs typeface="Times New Roman"/>
              </a:rPr>
              <a:t>Ki a </a:t>
            </a:r>
            <a:r>
              <a:rPr lang="hu-HU" dirty="0" err="1">
                <a:solidFill>
                  <a:prstClr val="black"/>
                </a:solidFill>
                <a:cs typeface="Times New Roman"/>
              </a:rPr>
              <a:t>patriárka</a:t>
            </a:r>
            <a:r>
              <a:rPr lang="hu-HU" dirty="0">
                <a:solidFill>
                  <a:prstClr val="black"/>
                </a:solidFill>
                <a:cs typeface="Times New Roman"/>
              </a:rPr>
              <a:t>? …………………………………..</a:t>
            </a:r>
          </a:p>
          <a:p>
            <a:endParaRPr lang="hu-HU" dirty="0">
              <a:solidFill>
                <a:prstClr val="black"/>
              </a:solidFill>
              <a:cs typeface="Times New Roman"/>
            </a:endParaRPr>
          </a:p>
          <a:p>
            <a:r>
              <a:rPr lang="hu-HU" dirty="0">
                <a:solidFill>
                  <a:prstClr val="black"/>
                </a:solidFill>
                <a:cs typeface="Times New Roman"/>
              </a:rPr>
              <a:t>Mikor járt Rómában?..........................</a:t>
            </a:r>
          </a:p>
          <a:p>
            <a:endParaRPr lang="hu-HU" dirty="0">
              <a:solidFill>
                <a:prstClr val="black"/>
              </a:solidFill>
              <a:cs typeface="Times New Roman"/>
            </a:endParaRPr>
          </a:p>
          <a:p>
            <a:r>
              <a:rPr lang="hu-HU" dirty="0">
                <a:solidFill>
                  <a:prstClr val="black"/>
                </a:solidFill>
                <a:cs typeface="Times New Roman"/>
              </a:rPr>
              <a:t>Milyen minőségben járt a pápaválasztáson?......</a:t>
            </a:r>
          </a:p>
          <a:p>
            <a:r>
              <a:rPr lang="hu-HU" dirty="0">
                <a:solidFill>
                  <a:prstClr val="black"/>
                </a:solidFill>
                <a:ea typeface="Calibri"/>
                <a:cs typeface="Times New Roman"/>
              </a:rPr>
              <a:t>1498-tól viseli a magyarországi legnagyobb egyházi </a:t>
            </a:r>
          </a:p>
          <a:p>
            <a:r>
              <a:rPr lang="hu-HU" dirty="0">
                <a:solidFill>
                  <a:prstClr val="black"/>
                </a:solidFill>
                <a:ea typeface="Calibri"/>
                <a:cs typeface="Times New Roman"/>
              </a:rPr>
              <a:t>méltóságot……………………………………………………..</a:t>
            </a:r>
          </a:p>
          <a:p>
            <a:endParaRPr lang="hu-HU" dirty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hu-HU" dirty="0">
                <a:solidFill>
                  <a:prstClr val="black"/>
                </a:solidFill>
                <a:ea typeface="Calibri"/>
                <a:cs typeface="Times New Roman"/>
              </a:rPr>
              <a:t>1500-ban kapta meg VI. Sándor pápától a………………………….</a:t>
            </a:r>
            <a:endParaRPr lang="hu-HU" dirty="0">
              <a:solidFill>
                <a:prstClr val="black"/>
              </a:solidFill>
              <a:cs typeface="Times New Roman"/>
            </a:endParaRPr>
          </a:p>
          <a:p>
            <a:endParaRPr lang="hu-HU" dirty="0">
              <a:solidFill>
                <a:prstClr val="black"/>
              </a:solidFill>
              <a:cs typeface="Times New Roman"/>
            </a:endParaRPr>
          </a:p>
          <a:p>
            <a:r>
              <a:rPr lang="hu-HU" dirty="0">
                <a:solidFill>
                  <a:prstClr val="black"/>
                </a:solidFill>
                <a:cs typeface="Times New Roman"/>
              </a:rPr>
              <a:t>Melyik pápával tárgyal személyesen?......................</a:t>
            </a:r>
          </a:p>
          <a:p>
            <a:endParaRPr lang="hu-HU" dirty="0">
              <a:solidFill>
                <a:prstClr val="black"/>
              </a:solidFill>
              <a:cs typeface="Times New Roman"/>
            </a:endParaRPr>
          </a:p>
          <a:p>
            <a:r>
              <a:rPr lang="hu-HU" dirty="0">
                <a:solidFill>
                  <a:prstClr val="black"/>
                </a:solidFill>
                <a:ea typeface="Calibri"/>
                <a:cs typeface="Times New Roman"/>
              </a:rPr>
              <a:t>„A pápa nagyratörő terveihez felhasználta és támogatta  korának csodálatos, máig ható műveket alkotó itáliai zseniket”</a:t>
            </a:r>
          </a:p>
          <a:p>
            <a:endParaRPr lang="hu-HU" dirty="0">
              <a:solidFill>
                <a:prstClr val="black"/>
              </a:solidFill>
              <a:cs typeface="Times New Roman"/>
            </a:endParaRPr>
          </a:p>
          <a:p>
            <a:r>
              <a:rPr lang="hu-HU" dirty="0">
                <a:solidFill>
                  <a:prstClr val="black"/>
                </a:solidFill>
                <a:cs typeface="Times New Roman"/>
              </a:rPr>
              <a:t>Sorolj fel a műben is szereplő művészek közül néhányat!</a:t>
            </a:r>
          </a:p>
          <a:p>
            <a:endParaRPr lang="hu-HU" dirty="0">
              <a:solidFill>
                <a:prstClr val="black"/>
              </a:solidFill>
              <a:cs typeface="Times New Roman"/>
            </a:endParaRPr>
          </a:p>
          <a:p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22" y="1116033"/>
            <a:ext cx="1961634" cy="231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7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5941916" cy="283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851920" y="269039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prstClr val="black"/>
                </a:solidFill>
              </a:rPr>
              <a:t>Miként utal a címer a pápajelölt származására</a:t>
            </a:r>
            <a:r>
              <a:rPr lang="hu-HU" dirty="0">
                <a:solidFill>
                  <a:prstClr val="black"/>
                </a:solidFill>
              </a:rPr>
              <a:t>?</a:t>
            </a:r>
          </a:p>
        </p:txBody>
      </p:sp>
      <p:pic>
        <p:nvPicPr>
          <p:cNvPr id="1026" name="Picture 2" descr="Képtalál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0543"/>
            <a:ext cx="2311621" cy="309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288354" y="3933056"/>
            <a:ext cx="2008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prstClr val="black"/>
                </a:solidFill>
                <a:latin typeface="arial"/>
              </a:rPr>
              <a:t>II. Gyula pápa Halála:1513. február 21. </a:t>
            </a: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1028" name="Picture 4" descr="Önarc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13" y="4266542"/>
            <a:ext cx="18954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372200" y="4259445"/>
            <a:ext cx="2194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prstClr val="black"/>
                </a:solidFill>
              </a:rPr>
              <a:t>Raffaelo</a:t>
            </a:r>
            <a:r>
              <a:rPr lang="hu-HU" dirty="0">
                <a:solidFill>
                  <a:prstClr val="black"/>
                </a:solidFill>
              </a:rPr>
              <a:t> (</a:t>
            </a:r>
            <a:r>
              <a:rPr lang="pt-BR" dirty="0">
                <a:solidFill>
                  <a:prstClr val="black"/>
                </a:solidFill>
              </a:rPr>
              <a:t>Urbino, 1483. március 28.? – Róma, 1520.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71600" y="3356992"/>
            <a:ext cx="649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prstClr val="black"/>
                </a:solidFill>
              </a:rPr>
              <a:t>Mit tudtunk meg az alábbi személyekről a műben?</a:t>
            </a:r>
          </a:p>
        </p:txBody>
      </p:sp>
    </p:spTree>
    <p:extLst>
      <p:ext uri="{BB962C8B-B14F-4D97-AF65-F5344CB8AC3E}">
        <p14:creationId xmlns:p14="http://schemas.microsoft.com/office/powerpoint/2010/main" val="22414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64359592"/>
              </p:ext>
            </p:extLst>
          </p:nvPr>
        </p:nvGraphicFramePr>
        <p:xfrm>
          <a:off x="827584" y="908720"/>
          <a:ext cx="78488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251520" y="26064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Az ábra segítségével  mutassuk be a szereplők viszonyrendszerét!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9911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16632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A  regényidő  kezelése: minden esemény </a:t>
            </a:r>
            <a:r>
              <a:rPr lang="hu-HU" sz="2800" b="1" dirty="0" smtClean="0"/>
              <a:t>egyben </a:t>
            </a:r>
            <a:r>
              <a:rPr lang="hu-HU" sz="2800" b="1" dirty="0" smtClean="0"/>
              <a:t>ok </a:t>
            </a:r>
            <a:r>
              <a:rPr lang="hu-HU" sz="2800" b="1" dirty="0" smtClean="0"/>
              <a:t>és </a:t>
            </a:r>
            <a:r>
              <a:rPr lang="hu-HU" sz="2800" b="1" dirty="0" smtClean="0"/>
              <a:t>okozat</a:t>
            </a:r>
            <a:endParaRPr lang="hu-HU" sz="28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560672"/>
              </p:ext>
            </p:extLst>
          </p:nvPr>
        </p:nvGraphicFramePr>
        <p:xfrm>
          <a:off x="0" y="260648"/>
          <a:ext cx="5856312" cy="3890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37934958"/>
              </p:ext>
            </p:extLst>
          </p:nvPr>
        </p:nvGraphicFramePr>
        <p:xfrm>
          <a:off x="4715188" y="3212976"/>
          <a:ext cx="4209403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6597499" y="198884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T</a:t>
            </a:r>
            <a:r>
              <a:rPr lang="hu-HU" sz="2800" b="1" dirty="0" smtClean="0"/>
              <a:t>ematika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3050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548680"/>
            <a:ext cx="849694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Jellemezzük a mű nyelvezetét, stílusát, valamint az elbeszélés formáit az alábbi szempontok kijelölésével!</a:t>
            </a:r>
          </a:p>
          <a:p>
            <a:endParaRPr lang="hu-HU" dirty="0" smtClean="0"/>
          </a:p>
          <a:p>
            <a:r>
              <a:rPr lang="hu-HU" dirty="0"/>
              <a:t> </a:t>
            </a:r>
            <a:r>
              <a:rPr lang="hu-HU" sz="3600" dirty="0" smtClean="0"/>
              <a:t>- atmoszférateremtő szóhasználat:korabeli latin és olasz kifejezések</a:t>
            </a:r>
          </a:p>
          <a:p>
            <a:pPr marL="285750" indent="-285750">
              <a:buFontTx/>
              <a:buChar char="-"/>
            </a:pPr>
            <a:r>
              <a:rPr lang="hu-HU" sz="3600" dirty="0" smtClean="0"/>
              <a:t>A szecesszióra jellemző  </a:t>
            </a:r>
            <a:r>
              <a:rPr lang="hu-HU" sz="3600" b="1" dirty="0"/>
              <a:t>szín- és anyagnévi jelzők </a:t>
            </a:r>
            <a:r>
              <a:rPr lang="hu-HU" sz="3600" dirty="0"/>
              <a:t>jelentős aránya</a:t>
            </a:r>
            <a:endParaRPr lang="hu-HU" sz="3600" dirty="0" smtClean="0"/>
          </a:p>
          <a:p>
            <a:r>
              <a:rPr lang="hu-HU" sz="3600" dirty="0"/>
              <a:t> </a:t>
            </a:r>
            <a:r>
              <a:rPr lang="hu-HU" sz="3600" dirty="0" smtClean="0"/>
              <a:t>- gazdag díszletezésű</a:t>
            </a:r>
            <a:r>
              <a:rPr lang="hu-HU" sz="3600" dirty="0"/>
              <a:t>, „színpadszerű” </a:t>
            </a:r>
            <a:r>
              <a:rPr lang="hu-HU" sz="3600" dirty="0" smtClean="0"/>
              <a:t>elrendezésű </a:t>
            </a:r>
            <a:r>
              <a:rPr lang="hu-HU" sz="3600" b="1" dirty="0" smtClean="0"/>
              <a:t>életképek </a:t>
            </a:r>
            <a:r>
              <a:rPr lang="hu-HU" sz="3600" dirty="0" smtClean="0"/>
              <a:t>érzékletes leírása</a:t>
            </a:r>
          </a:p>
          <a:p>
            <a:r>
              <a:rPr lang="hu-HU" sz="3600" dirty="0"/>
              <a:t> </a:t>
            </a:r>
            <a:r>
              <a:rPr lang="hu-HU" sz="3600" dirty="0" smtClean="0"/>
              <a:t>- az elbeszélői magatartás a modernségre jellemzően szenvtelen, mértéktartó</a:t>
            </a:r>
          </a:p>
          <a:p>
            <a:endParaRPr lang="hu-HU" sz="3600" dirty="0" smtClean="0"/>
          </a:p>
          <a:p>
            <a:pPr marL="285750" indent="-285750">
              <a:buFontTx/>
              <a:buChar char="-"/>
            </a:pP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2078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3742"/>
            <a:ext cx="9144000" cy="7588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 </a:t>
            </a:r>
            <a:r>
              <a:rPr lang="hu-H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stílus és a narráció </a:t>
            </a:r>
            <a:r>
              <a:rPr lang="hu-HU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formái a regényben!</a:t>
            </a:r>
          </a:p>
          <a:p>
            <a:pPr algn="just"/>
            <a:r>
              <a:rPr lang="hu-HU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Az elbeszélő kinek a nézőpontján át ad leírást Rómáról? Az első rész esztétikai-poétikai eljárásai mennyiben </a:t>
            </a:r>
            <a:r>
              <a:rPr lang="hu-HU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konnotálják</a:t>
            </a:r>
            <a:r>
              <a:rPr lang="hu-HU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hu-HU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Bakóczék</a:t>
            </a:r>
            <a:r>
              <a:rPr lang="hu-HU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kudarcát?</a:t>
            </a:r>
          </a:p>
          <a:p>
            <a:pPr algn="just"/>
            <a:r>
              <a:rPr lang="hu-HU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Milyen szerepe van az 1. és a 22. fejezetben olvasottaknak a mű idő- és térszerkezetében? </a:t>
            </a:r>
          </a:p>
          <a:p>
            <a:pPr algn="just"/>
            <a:r>
              <a:rPr lang="hu-HU" dirty="0">
                <a:solidFill>
                  <a:prstClr val="black"/>
                </a:solidFill>
                <a:ea typeface="Calibri"/>
                <a:cs typeface="Times New Roman"/>
              </a:rPr>
              <a:t>1. fejezet: „</a:t>
            </a:r>
            <a:r>
              <a:rPr lang="hu-HU" dirty="0">
                <a:solidFill>
                  <a:srgbClr val="000000"/>
                </a:solidFill>
                <a:latin typeface="Times New Roman"/>
              </a:rPr>
              <a:t>Kanyargó utcasikátoron nyurga bérházak ágaskodnak, agyonfoltozott, vakmerően egymás fölé tapasztott emeletekkel, érthetetlen ablaknyílásokkal, fecskefészek erkélyekkel, melyeket tarka száradó rongyokkal lobogóztak föl. A földszinten </a:t>
            </a:r>
            <a:r>
              <a:rPr lang="hu-HU" b="1" dirty="0">
                <a:solidFill>
                  <a:srgbClr val="000000"/>
                </a:solidFill>
                <a:latin typeface="Times New Roman"/>
              </a:rPr>
              <a:t>füstös barlangok feketéllnek</a:t>
            </a:r>
            <a:r>
              <a:rPr lang="hu-HU" dirty="0">
                <a:solidFill>
                  <a:srgbClr val="000000"/>
                </a:solidFill>
                <a:latin typeface="Times New Roman"/>
              </a:rPr>
              <a:t>; a házak úgy </a:t>
            </a:r>
            <a:r>
              <a:rPr lang="hu-HU" dirty="0" err="1">
                <a:solidFill>
                  <a:srgbClr val="000000"/>
                </a:solidFill>
                <a:latin typeface="Times New Roman"/>
              </a:rPr>
              <a:t>zsonganak</a:t>
            </a:r>
            <a:r>
              <a:rPr lang="hu-HU" dirty="0">
                <a:solidFill>
                  <a:srgbClr val="000000"/>
                </a:solidFill>
                <a:latin typeface="Times New Roman"/>
              </a:rPr>
              <a:t> a sok embertől, mint </a:t>
            </a:r>
            <a:r>
              <a:rPr lang="hu-HU" b="1" dirty="0">
                <a:solidFill>
                  <a:srgbClr val="000000"/>
                </a:solidFill>
                <a:latin typeface="Times New Roman"/>
              </a:rPr>
              <a:t>a vadméhfészek</a:t>
            </a:r>
            <a:r>
              <a:rPr lang="hu-HU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/>
            <a:r>
              <a:rPr lang="hu-HU" dirty="0">
                <a:solidFill>
                  <a:srgbClr val="000000"/>
                </a:solidFill>
                <a:latin typeface="Times New Roman"/>
              </a:rPr>
              <a:t>Egy </a:t>
            </a:r>
            <a:r>
              <a:rPr lang="hu-HU" b="1" dirty="0">
                <a:solidFill>
                  <a:srgbClr val="000000"/>
                </a:solidFill>
                <a:latin typeface="Times New Roman"/>
              </a:rPr>
              <a:t>homályos odúban</a:t>
            </a:r>
            <a:r>
              <a:rPr lang="hu-HU" dirty="0">
                <a:solidFill>
                  <a:srgbClr val="000000"/>
                </a:solidFill>
                <a:latin typeface="Times New Roman"/>
              </a:rPr>
              <a:t>, karvastagságú</a:t>
            </a:r>
            <a:r>
              <a:rPr lang="hu-HU" b="1" dirty="0">
                <a:solidFill>
                  <a:srgbClr val="000000"/>
                </a:solidFill>
                <a:latin typeface="Times New Roman"/>
              </a:rPr>
              <a:t>, rozsdás rács </a:t>
            </a:r>
            <a:r>
              <a:rPr lang="hu-HU" dirty="0">
                <a:solidFill>
                  <a:srgbClr val="000000"/>
                </a:solidFill>
                <a:latin typeface="Times New Roman"/>
              </a:rPr>
              <a:t>mögött gyertyák égnek a </a:t>
            </a:r>
            <a:r>
              <a:rPr lang="hu-HU" b="1" dirty="0">
                <a:solidFill>
                  <a:srgbClr val="000000"/>
                </a:solidFill>
                <a:latin typeface="Times New Roman"/>
              </a:rPr>
              <a:t>véres szentkép </a:t>
            </a:r>
            <a:r>
              <a:rPr lang="hu-HU" dirty="0">
                <a:solidFill>
                  <a:srgbClr val="000000"/>
                </a:solidFill>
                <a:latin typeface="Times New Roman"/>
              </a:rPr>
              <a:t>előtt. Odébb magas, </a:t>
            </a:r>
            <a:r>
              <a:rPr lang="hu-HU" b="1" dirty="0">
                <a:solidFill>
                  <a:srgbClr val="000000"/>
                </a:solidFill>
                <a:latin typeface="Times New Roman"/>
              </a:rPr>
              <a:t>fekete kerítésfal vonul, amely ellenségesen vicsorítja vastüskéit</a:t>
            </a:r>
            <a:r>
              <a:rPr lang="hu-HU" dirty="0">
                <a:solidFill>
                  <a:srgbClr val="000000"/>
                </a:solidFill>
                <a:latin typeface="Times New Roman"/>
              </a:rPr>
              <a:t>. Egy rácsos kapun keresztül sárgatestű márványasszonyt látni, </a:t>
            </a:r>
            <a:r>
              <a:rPr lang="hu-HU" b="1" dirty="0">
                <a:solidFill>
                  <a:srgbClr val="000000"/>
                </a:solidFill>
                <a:latin typeface="Times New Roman"/>
              </a:rPr>
              <a:t>sötétzöld </a:t>
            </a:r>
            <a:r>
              <a:rPr lang="hu-HU" dirty="0">
                <a:solidFill>
                  <a:srgbClr val="000000"/>
                </a:solidFill>
                <a:latin typeface="Times New Roman"/>
              </a:rPr>
              <a:t>bokrok között.</a:t>
            </a:r>
          </a:p>
          <a:p>
            <a:pPr algn="just"/>
            <a:r>
              <a:rPr lang="hu-HU" dirty="0">
                <a:solidFill>
                  <a:srgbClr val="000000"/>
                </a:solidFill>
                <a:latin typeface="Times New Roman"/>
              </a:rPr>
              <a:t>Óriás, néma gót palota, recés oromzattal, </a:t>
            </a:r>
            <a:r>
              <a:rPr lang="hu-HU" b="1" dirty="0">
                <a:solidFill>
                  <a:srgbClr val="000000"/>
                </a:solidFill>
                <a:latin typeface="Times New Roman"/>
              </a:rPr>
              <a:t>dölyfös kőtoronnyal</a:t>
            </a:r>
            <a:r>
              <a:rPr lang="hu-HU" dirty="0">
                <a:solidFill>
                  <a:srgbClr val="000000"/>
                </a:solidFill>
                <a:latin typeface="Times New Roman"/>
              </a:rPr>
              <a:t>, keskeny ablakrésekkel. Ez a palota hideg</a:t>
            </a:r>
            <a:r>
              <a:rPr lang="hu-HU" b="1" dirty="0">
                <a:solidFill>
                  <a:srgbClr val="000000"/>
                </a:solidFill>
                <a:latin typeface="Times New Roman"/>
              </a:rPr>
              <a:t>, komor és rossz-szagú, mint valami ragadozó állat </a:t>
            </a:r>
            <a:r>
              <a:rPr lang="hu-HU" dirty="0">
                <a:solidFill>
                  <a:srgbClr val="000000"/>
                </a:solidFill>
                <a:latin typeface="Times New Roman"/>
              </a:rPr>
              <a:t>elárvult barlangja.</a:t>
            </a:r>
          </a:p>
          <a:p>
            <a:pPr algn="just"/>
            <a:r>
              <a:rPr lang="hu-HU" dirty="0">
                <a:solidFill>
                  <a:srgbClr val="000000"/>
                </a:solidFill>
                <a:latin typeface="Times New Roman"/>
              </a:rPr>
              <a:t>Megint bérházak. Az utca oly </a:t>
            </a:r>
            <a:r>
              <a:rPr lang="hu-HU" b="1" dirty="0">
                <a:solidFill>
                  <a:srgbClr val="000000"/>
                </a:solidFill>
                <a:latin typeface="Times New Roman"/>
              </a:rPr>
              <a:t>ijesztően megszűkül</a:t>
            </a:r>
            <a:r>
              <a:rPr lang="hu-HU" dirty="0">
                <a:solidFill>
                  <a:srgbClr val="000000"/>
                </a:solidFill>
                <a:latin typeface="Times New Roman"/>
              </a:rPr>
              <a:t>, hogy az égből alig egy rőfnyi sáv látható.</a:t>
            </a:r>
          </a:p>
          <a:p>
            <a:pPr algn="just"/>
            <a:r>
              <a:rPr lang="hu-HU" dirty="0">
                <a:solidFill>
                  <a:srgbClr val="000000"/>
                </a:solidFill>
                <a:latin typeface="Times New Roman"/>
              </a:rPr>
              <a:t>És egyszerre, az élet zajongó tengerében, néma szigethez érünk: folyondáros, csonka kőoszlopok keretéből egy </a:t>
            </a:r>
            <a:r>
              <a:rPr lang="hu-HU" b="1" dirty="0">
                <a:solidFill>
                  <a:srgbClr val="000000"/>
                </a:solidFill>
                <a:latin typeface="Times New Roman"/>
              </a:rPr>
              <a:t>halott városrészbe </a:t>
            </a:r>
            <a:r>
              <a:rPr lang="hu-HU" dirty="0">
                <a:solidFill>
                  <a:srgbClr val="000000"/>
                </a:solidFill>
                <a:latin typeface="Times New Roman"/>
              </a:rPr>
              <a:t>látunk, egy ezeréves titáni romvárosba, hol </a:t>
            </a:r>
            <a:r>
              <a:rPr lang="hu-HU" b="1" dirty="0">
                <a:solidFill>
                  <a:srgbClr val="000000"/>
                </a:solidFill>
                <a:latin typeface="Times New Roman"/>
              </a:rPr>
              <a:t>rettenetes mélységek ásítoznak </a:t>
            </a:r>
            <a:r>
              <a:rPr lang="hu-HU" dirty="0">
                <a:solidFill>
                  <a:srgbClr val="000000"/>
                </a:solidFill>
                <a:latin typeface="Times New Roman"/>
              </a:rPr>
              <a:t>és összezúzott boltívek hosszú sora kapaszkodik egymás fölé, mint egy gigantikus színház páholyai.</a:t>
            </a:r>
          </a:p>
          <a:p>
            <a:pPr algn="just"/>
            <a:r>
              <a:rPr lang="hu-HU" b="1" dirty="0">
                <a:solidFill>
                  <a:srgbClr val="000000"/>
                </a:solidFill>
                <a:latin typeface="Times New Roman"/>
              </a:rPr>
              <a:t>Azután váratlanul </a:t>
            </a:r>
            <a:r>
              <a:rPr lang="hu-HU" dirty="0">
                <a:solidFill>
                  <a:srgbClr val="000000"/>
                </a:solidFill>
                <a:latin typeface="Times New Roman"/>
              </a:rPr>
              <a:t>egy nemes és előkelő vonalú kis palota bukkan elő….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solidFill>
                  <a:prstClr val="black"/>
                </a:solidFill>
                <a:ea typeface="Calibri"/>
                <a:cs typeface="Times New Roman"/>
              </a:rPr>
              <a:t>22. </a:t>
            </a:r>
            <a:r>
              <a:rPr lang="hu-HU" dirty="0">
                <a:solidFill>
                  <a:prstClr val="black"/>
                </a:solidFill>
                <a:ea typeface="Calibri"/>
                <a:cs typeface="Times New Roman"/>
              </a:rPr>
              <a:t>Ez itt </a:t>
            </a:r>
            <a:r>
              <a:rPr lang="hu-HU" dirty="0" err="1">
                <a:solidFill>
                  <a:prstClr val="black"/>
                </a:solidFill>
                <a:ea typeface="Calibri"/>
                <a:cs typeface="Times New Roman"/>
              </a:rPr>
              <a:t>Kalliope</a:t>
            </a:r>
            <a:r>
              <a:rPr lang="hu-HU" dirty="0">
                <a:solidFill>
                  <a:prstClr val="black"/>
                </a:solidFill>
                <a:ea typeface="Calibri"/>
                <a:cs typeface="Times New Roman"/>
              </a:rPr>
              <a:t> nagy temetője: minden domblánc alatt egy-egy nép virága </a:t>
            </a:r>
            <a:r>
              <a:rPr lang="hu-HU" dirty="0" err="1">
                <a:solidFill>
                  <a:prstClr val="black"/>
                </a:solidFill>
                <a:ea typeface="Calibri"/>
                <a:cs typeface="Times New Roman"/>
              </a:rPr>
              <a:t>korhad</a:t>
            </a:r>
            <a:r>
              <a:rPr lang="hu-HU" b="1" dirty="0" err="1">
                <a:solidFill>
                  <a:prstClr val="black"/>
                </a:solidFill>
                <a:ea typeface="Calibri"/>
                <a:cs typeface="Times New Roman"/>
              </a:rPr>
              <a:t>...</a:t>
            </a:r>
            <a:r>
              <a:rPr lang="hu-HU" dirty="0" err="1">
                <a:solidFill>
                  <a:prstClr val="black"/>
                </a:solidFill>
                <a:ea typeface="Calibri"/>
                <a:cs typeface="Times New Roman"/>
              </a:rPr>
              <a:t>A</a:t>
            </a:r>
            <a:r>
              <a:rPr lang="hu-HU" dirty="0">
                <a:solidFill>
                  <a:prstClr val="black"/>
                </a:solidFill>
                <a:ea typeface="Calibri"/>
                <a:cs typeface="Times New Roman"/>
              </a:rPr>
              <a:t> magyarok már künn poroszkáltak a </a:t>
            </a:r>
            <a:r>
              <a:rPr lang="hu-HU" dirty="0" err="1">
                <a:solidFill>
                  <a:prstClr val="black"/>
                </a:solidFill>
                <a:ea typeface="Calibri"/>
                <a:cs typeface="Times New Roman"/>
              </a:rPr>
              <a:t>Campagna</a:t>
            </a:r>
            <a:r>
              <a:rPr lang="hu-HU" dirty="0">
                <a:solidFill>
                  <a:prstClr val="black"/>
                </a:solidFill>
                <a:ea typeface="Calibri"/>
                <a:cs typeface="Times New Roman"/>
              </a:rPr>
              <a:t> hullámos síkján, </a:t>
            </a:r>
            <a:r>
              <a:rPr lang="hu-HU" b="1" dirty="0">
                <a:solidFill>
                  <a:prstClr val="black"/>
                </a:solidFill>
                <a:ea typeface="Calibri"/>
                <a:cs typeface="Times New Roman"/>
              </a:rPr>
              <a:t>hűvösen ragyogó,</a:t>
            </a:r>
            <a:r>
              <a:rPr lang="hu-HU" dirty="0">
                <a:solidFill>
                  <a:prstClr val="black"/>
                </a:solidFill>
                <a:ea typeface="Calibri"/>
                <a:cs typeface="Times New Roman"/>
              </a:rPr>
              <a:t> magas égbolt alatt. A láthatárt régi római vízvezeték rekeszti el, gigantikus kőlábaival a messziségbe lépked, </a:t>
            </a:r>
            <a:r>
              <a:rPr lang="hu-HU" b="1" dirty="0">
                <a:solidFill>
                  <a:prstClr val="black"/>
                </a:solidFill>
                <a:ea typeface="Calibri"/>
                <a:cs typeface="Times New Roman"/>
              </a:rPr>
              <a:t>őszi verőfényben </a:t>
            </a:r>
            <a:r>
              <a:rPr lang="hu-HU" dirty="0">
                <a:solidFill>
                  <a:prstClr val="black"/>
                </a:solidFill>
                <a:ea typeface="Calibri"/>
                <a:cs typeface="Times New Roman"/>
              </a:rPr>
              <a:t>alvó, </a:t>
            </a:r>
            <a:r>
              <a:rPr lang="hu-HU" b="1" dirty="0">
                <a:solidFill>
                  <a:prstClr val="black"/>
                </a:solidFill>
                <a:ea typeface="Calibri"/>
                <a:cs typeface="Times New Roman"/>
              </a:rPr>
              <a:t>violaszínű hegyek </a:t>
            </a:r>
            <a:r>
              <a:rPr lang="hu-HU" dirty="0">
                <a:solidFill>
                  <a:prstClr val="black"/>
                </a:solidFill>
                <a:ea typeface="Calibri"/>
                <a:cs typeface="Times New Roman"/>
              </a:rPr>
              <a:t>felé.</a:t>
            </a:r>
          </a:p>
          <a:p>
            <a:endParaRPr lang="hu-HU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ly.hu/system/covers/big/covers_105365.jpg?13953786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74241"/>
            <a:ext cx="333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357414" y="114722"/>
            <a:ext cx="54630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000000"/>
                </a:solidFill>
                <a:latin typeface="Georgia"/>
              </a:rPr>
              <a:t>A regény, melyet háromszor jelöltek Nobel-díjra! A történelmi regény nem véletlenül aratott sikert Európában, már Herczeg életében is tananyag volt mint </a:t>
            </a:r>
            <a:r>
              <a:rPr lang="hu-HU" sz="2400" b="1" dirty="0">
                <a:solidFill>
                  <a:srgbClr val="000000"/>
                </a:solidFill>
                <a:latin typeface="Georgia"/>
              </a:rPr>
              <a:t>stílusbravúr</a:t>
            </a:r>
            <a:r>
              <a:rPr lang="hu-HU" sz="2400" dirty="0">
                <a:solidFill>
                  <a:srgbClr val="000000"/>
                </a:solidFill>
                <a:latin typeface="Georgia"/>
              </a:rPr>
              <a:t>. Az írónak talán legjobb történelmi regénye, </a:t>
            </a:r>
            <a:r>
              <a:rPr lang="hu-HU" sz="2400" dirty="0" err="1">
                <a:solidFill>
                  <a:srgbClr val="000000"/>
                </a:solidFill>
                <a:latin typeface="Georgia"/>
              </a:rPr>
              <a:t>II.Gyula</a:t>
            </a:r>
            <a:r>
              <a:rPr lang="hu-HU" sz="2400" dirty="0">
                <a:solidFill>
                  <a:srgbClr val="000000"/>
                </a:solidFill>
                <a:latin typeface="Georgia"/>
              </a:rPr>
              <a:t> és </a:t>
            </a:r>
            <a:r>
              <a:rPr lang="hu-HU" sz="2400" dirty="0" err="1">
                <a:solidFill>
                  <a:srgbClr val="000000"/>
                </a:solidFill>
                <a:latin typeface="Georgia"/>
              </a:rPr>
              <a:t>X.Leó</a:t>
            </a:r>
            <a:r>
              <a:rPr lang="hu-HU" sz="2400" dirty="0">
                <a:solidFill>
                  <a:srgbClr val="000000"/>
                </a:solidFill>
                <a:latin typeface="Georgia"/>
              </a:rPr>
              <a:t> pápasága idején játszódik Rómában, ahol Bakócz Tamás esztergomi érsek próbálja teljesíteni küldetését a magyarságnak a töröktől való megmentését. Ezért akarja megszerezni a pápai trónt, s vele a hatalmat. Kísérlete gyászos kudarcba fullad, s a magára hagyott magyarság látomásával zárul a roppant olvasmányos, kitűnő tollal megírt regény.</a:t>
            </a:r>
            <a:endParaRPr lang="hu-H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188640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5. témakör: Színház és dráma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39748"/>
              </p:ext>
            </p:extLst>
          </p:nvPr>
        </p:nvGraphicFramePr>
        <p:xfrm>
          <a:off x="503548" y="692696"/>
          <a:ext cx="8136904" cy="2109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625"/>
                <a:gridCol w="3411220"/>
                <a:gridCol w="2261059"/>
              </a:tblGrid>
              <a:tr h="920963">
                <a:tc>
                  <a:txBody>
                    <a:bodyPr/>
                    <a:lstStyle/>
                    <a:p>
                      <a:r>
                        <a:rPr lang="hu-HU" dirty="0" smtClean="0"/>
                        <a:t>Szerzők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Vizsgaszintek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dirty="0" smtClean="0"/>
                    </a:p>
                    <a:p>
                      <a:r>
                        <a:rPr lang="hu-HU" dirty="0" smtClean="0"/>
                        <a:t>Egy 20. századi magyar dráma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Közép</a:t>
                      </a:r>
                    </a:p>
                    <a:p>
                      <a:endParaRPr lang="hu-HU" dirty="0" smtClean="0"/>
                    </a:p>
                    <a:p>
                      <a:r>
                        <a:rPr lang="hu-HU" dirty="0" smtClean="0"/>
                        <a:t>Színház és dráma az adott mű korában.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Emelt</a:t>
                      </a:r>
                    </a:p>
                    <a:p>
                      <a:r>
                        <a:rPr lang="hu-HU" dirty="0" smtClean="0"/>
                        <a:t>Egy 20-21. századi magyar dráma.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706420"/>
              </p:ext>
            </p:extLst>
          </p:nvPr>
        </p:nvGraphicFramePr>
        <p:xfrm>
          <a:off x="467544" y="3645024"/>
          <a:ext cx="8136904" cy="320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4003637"/>
                <a:gridCol w="2261059"/>
              </a:tblGrid>
              <a:tr h="920963">
                <a:tc>
                  <a:txBody>
                    <a:bodyPr/>
                    <a:lstStyle/>
                    <a:p>
                      <a:r>
                        <a:rPr lang="hu-HU" dirty="0" smtClean="0"/>
                        <a:t>Szerzők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Vizsgaszintek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Egy jelenség vagy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szerző vagy műfaj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vagy műalkotás elemzése vagy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bemutatása 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lehetséges témák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egyikéből.</a:t>
                      </a:r>
                    </a:p>
                    <a:p>
                      <a:endParaRPr lang="hu-H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Közép</a:t>
                      </a:r>
                    </a:p>
                    <a:p>
                      <a:r>
                        <a:rPr lang="hu-HU" dirty="0" smtClean="0"/>
                        <a:t>Egy-két tipikus műfaj</a:t>
                      </a:r>
                    </a:p>
                    <a:p>
                      <a:r>
                        <a:rPr lang="hu-HU" dirty="0" smtClean="0"/>
                        <a:t>jellemzőinek bemutatása (pl. útirajz,</a:t>
                      </a:r>
                    </a:p>
                    <a:p>
                      <a:r>
                        <a:rPr lang="hu-HU" dirty="0" smtClean="0"/>
                        <a:t>detektívregény, kalandregény,</a:t>
                      </a:r>
                    </a:p>
                    <a:p>
                      <a:r>
                        <a:rPr lang="hu-HU" dirty="0" smtClean="0"/>
                        <a:t>képregény, tudományos fantasztikus</a:t>
                      </a:r>
                    </a:p>
                    <a:p>
                      <a:r>
                        <a:rPr lang="hu-HU" dirty="0" smtClean="0"/>
                        <a:t>irodalom, humoros és erotikus</a:t>
                      </a:r>
                    </a:p>
                    <a:p>
                      <a:r>
                        <a:rPr lang="hu-HU" dirty="0" smtClean="0"/>
                        <a:t>irodalom, dalszöveg, sanzon, vicc,</a:t>
                      </a:r>
                    </a:p>
                    <a:p>
                      <a:r>
                        <a:rPr lang="hu-HU" dirty="0" smtClean="0"/>
                        <a:t>reklámvers)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Emelt</a:t>
                      </a:r>
                    </a:p>
                    <a:p>
                      <a:r>
                        <a:rPr lang="hu-HU" b="0" dirty="0" smtClean="0"/>
                        <a:t>Az olvasmányok iránti</a:t>
                      </a:r>
                    </a:p>
                    <a:p>
                      <a:r>
                        <a:rPr lang="hu-HU" b="0" dirty="0" smtClean="0"/>
                        <a:t>tömegszükséglet és a művészi</a:t>
                      </a:r>
                    </a:p>
                    <a:p>
                      <a:r>
                        <a:rPr lang="hu-HU" b="0" dirty="0" smtClean="0"/>
                        <a:t>színvonal / minőség összefüggései</a:t>
                      </a:r>
                      <a:r>
                        <a:rPr lang="hu-HU" b="1" dirty="0" smtClean="0"/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611560" y="29969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Vagy:</a:t>
            </a:r>
            <a:r>
              <a:rPr lang="hu-HU" dirty="0">
                <a:solidFill>
                  <a:prstClr val="black"/>
                </a:solidFill>
              </a:rPr>
              <a:t>6. témakör: Az irodalom határterületei</a:t>
            </a:r>
          </a:p>
          <a:p>
            <a:pPr lvl="0"/>
            <a:endParaRPr lang="hu-HU" dirty="0">
              <a:solidFill>
                <a:prstClr val="black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74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980728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A pedagógus minősítés rendszerében</a:t>
            </a:r>
          </a:p>
          <a:p>
            <a:r>
              <a:rPr lang="hu-HU" sz="3600" dirty="0"/>
              <a:t> </a:t>
            </a:r>
            <a:endParaRPr lang="hu-HU" sz="3600" dirty="0" smtClean="0"/>
          </a:p>
          <a:p>
            <a:r>
              <a:rPr lang="hu-HU" sz="3600" dirty="0" smtClean="0"/>
              <a:t>- saját fejlesztésű tananyag</a:t>
            </a:r>
          </a:p>
          <a:p>
            <a:endParaRPr lang="hu-HU" sz="3600" dirty="0" smtClean="0"/>
          </a:p>
          <a:p>
            <a:r>
              <a:rPr lang="hu-HU" sz="3600" dirty="0" smtClean="0"/>
              <a:t> - </a:t>
            </a:r>
            <a:r>
              <a:rPr lang="hu-HU" sz="3600" dirty="0" err="1" smtClean="0"/>
              <a:t>IKT-használat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1572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15625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adott téma elhelyezhetősége </a:t>
            </a:r>
            <a:r>
              <a:rPr lang="hu-HU" b="1" dirty="0" smtClean="0"/>
              <a:t>a tanmenetben</a:t>
            </a:r>
            <a:r>
              <a:rPr lang="hu-HU" dirty="0" smtClean="0"/>
              <a:t>. 12. évfolyam Tematikus tervben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7921"/>
            <a:ext cx="5832648" cy="403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ép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5832647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47667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óravázlat  lehetséges  változata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172560"/>
              </p:ext>
            </p:extLst>
          </p:nvPr>
        </p:nvGraphicFramePr>
        <p:xfrm>
          <a:off x="179512" y="854000"/>
          <a:ext cx="8229601" cy="960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72399"/>
                <a:gridCol w="1373968"/>
                <a:gridCol w="1472697"/>
                <a:gridCol w="1050110"/>
                <a:gridCol w="813013"/>
                <a:gridCol w="978308"/>
                <a:gridCol w="929691"/>
                <a:gridCol w="939415"/>
              </a:tblGrid>
              <a:tr h="814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Időke-ret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 tanulók tevékenysége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 pedagógus tevékenysége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Célok és feladatok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Módsze-rek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Tanulói munka-formák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Eszközök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Megjegy-zések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179512" y="2204864"/>
            <a:ext cx="896448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400" b="1" u="sng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Időkeret:</a:t>
            </a:r>
            <a:r>
              <a:rPr lang="hu-HU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2X45 perc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4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 tanulók tevékenysége</a:t>
            </a:r>
            <a:r>
              <a:rPr lang="hu-H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önálló jegyzetelés, kommunikáció,referátum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4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 pedagógus tevékenysége</a:t>
            </a:r>
            <a:r>
              <a:rPr lang="hu-H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előadás, rávezető és irányított kérdések feltevése</a:t>
            </a:r>
            <a:r>
              <a:rPr lang="hu-H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hu-H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 </a:t>
            </a:r>
            <a:r>
              <a:rPr lang="hu-H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csoportok válaszainak koordinálása, </a:t>
            </a:r>
            <a:endParaRPr lang="hu-HU" sz="2400" b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4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Célok </a:t>
            </a:r>
            <a:r>
              <a:rPr lang="hu-HU" sz="24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és </a:t>
            </a:r>
            <a:r>
              <a:rPr lang="hu-HU" sz="24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feladatok: </a:t>
            </a:r>
            <a:r>
              <a:rPr lang="hu-H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ismeretbővítés, mélyítés, ismétlés, önálló interpretáció elősegítése, a szaknyelvi </a:t>
            </a:r>
            <a:r>
              <a:rPr lang="hu-H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kompetencia </a:t>
            </a:r>
            <a:r>
              <a:rPr lang="hu-H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fejlesztése; grafikai </a:t>
            </a:r>
            <a:r>
              <a:rPr lang="hu-H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szervezők rutinszerű használata;</a:t>
            </a:r>
            <a:endParaRPr lang="hu-H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5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548680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Módszerek: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Frontális, csoport- és páros munka; differenciált feladatok</a:t>
            </a:r>
          </a:p>
          <a:p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Tanulói munkaformák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Szövegértés,  tudásépítés, probléma megoldó gondolkodás, alkalmazás, szintetizáló készség fejlesztése; 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IKT-használat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Eszközök</a:t>
            </a: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Könyv, okos telefon,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prezentációs eszközök, füzet, tankönyv, tábla</a:t>
            </a:r>
          </a:p>
          <a:p>
            <a:r>
              <a:rPr lang="hu-H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Megjegyzése</a:t>
            </a:r>
            <a:r>
              <a:rPr lang="hu-H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lehetséges problémák és az azok megoldására előre tervezett tanári tapasztalat, reflexió</a:t>
            </a: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116632"/>
            <a:ext cx="87129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Herczeg Ferenc : Az élet kapuja</a:t>
            </a:r>
          </a:p>
          <a:p>
            <a:endParaRPr lang="hu-HU" dirty="0"/>
          </a:p>
          <a:p>
            <a:pPr marL="400050" indent="-400050">
              <a:buAutoNum type="romanUcPeriod"/>
            </a:pPr>
            <a:r>
              <a:rPr lang="hu-HU" sz="2800" dirty="0" smtClean="0"/>
              <a:t>Az írófejedelem és kora (történeti háttér, életrajz, kortársak)</a:t>
            </a:r>
          </a:p>
          <a:p>
            <a:r>
              <a:rPr lang="hu-HU" sz="2800" dirty="0" smtClean="0"/>
              <a:t>A</a:t>
            </a:r>
            <a:r>
              <a:rPr lang="hu-HU" sz="2800" dirty="0" smtClean="0"/>
              <a:t>) Tanulói referátum: H.F. életútjának főbb </a:t>
            </a:r>
            <a:r>
              <a:rPr lang="hu-HU" sz="2800" dirty="0" smtClean="0"/>
              <a:t>állomásai(</a:t>
            </a:r>
            <a:r>
              <a:rPr lang="hu-HU" sz="2800" dirty="0" err="1" smtClean="0"/>
              <a:t>prezi</a:t>
            </a:r>
            <a:r>
              <a:rPr lang="hu-HU" sz="2800" dirty="0"/>
              <a:t>)</a:t>
            </a:r>
            <a:endParaRPr lang="hu-HU" sz="2800" dirty="0" smtClean="0"/>
          </a:p>
          <a:p>
            <a:r>
              <a:rPr lang="hu-HU" sz="2800" dirty="0" smtClean="0"/>
              <a:t>Hosszú élete okán több történelmi sorsforduló átélője, kortársa Arany Jánosnak, s a modernség irodalmi képviselőinek.</a:t>
            </a:r>
          </a:p>
          <a:p>
            <a:endParaRPr lang="hu-HU" sz="2800" dirty="0"/>
          </a:p>
          <a:p>
            <a:r>
              <a:rPr lang="hu-HU" sz="2800" dirty="0" smtClean="0"/>
              <a:t>B) Helye az irodalmi kánonban</a:t>
            </a:r>
          </a:p>
          <a:p>
            <a:r>
              <a:rPr lang="hu-HU" sz="2800" b="1" dirty="0" smtClean="0"/>
              <a:t>Életművének terjedelme </a:t>
            </a:r>
            <a:r>
              <a:rPr lang="hu-HU" sz="2800" dirty="0" smtClean="0"/>
              <a:t>Jókaihoz, Krúdyhoz mérhető</a:t>
            </a:r>
          </a:p>
          <a:p>
            <a:r>
              <a:rPr lang="hu-HU" sz="2800" b="1" dirty="0" smtClean="0"/>
              <a:t>Műfajgazdagsá</a:t>
            </a:r>
            <a:r>
              <a:rPr lang="hu-HU" sz="2800" dirty="0" smtClean="0"/>
              <a:t>g: regények, novellák, drámák</a:t>
            </a:r>
          </a:p>
          <a:p>
            <a:r>
              <a:rPr lang="hu-HU" sz="2800" dirty="0" smtClean="0"/>
              <a:t>Közéleti, </a:t>
            </a:r>
            <a:r>
              <a:rPr lang="hu-HU" sz="2800" b="1" dirty="0" smtClean="0"/>
              <a:t>publicisztikai írások</a:t>
            </a:r>
          </a:p>
          <a:p>
            <a:r>
              <a:rPr lang="hu-HU" sz="2800" b="1" dirty="0" smtClean="0"/>
              <a:t>Történelm</a:t>
            </a:r>
            <a:r>
              <a:rPr lang="hu-HU" sz="2800" dirty="0" smtClean="0"/>
              <a:t>i tárgyú művei mellett</a:t>
            </a:r>
            <a:endParaRPr lang="hu-HU" sz="2800" dirty="0"/>
          </a:p>
          <a:p>
            <a:r>
              <a:rPr lang="hu-HU" sz="2800" b="1" dirty="0" smtClean="0"/>
              <a:t>jelenének reális tükörképét adja </a:t>
            </a:r>
            <a:endParaRPr lang="hu-HU" sz="28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18948079"/>
              </p:ext>
            </p:extLst>
          </p:nvPr>
        </p:nvGraphicFramePr>
        <p:xfrm>
          <a:off x="3779912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945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3528" y="260648"/>
            <a:ext cx="784887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prstClr val="black"/>
                </a:solidFill>
              </a:rPr>
              <a:t>1925-ben, 1926-ban és 1927-ben </a:t>
            </a:r>
            <a:r>
              <a:rPr lang="hu-HU" i="1" dirty="0">
                <a:solidFill>
                  <a:prstClr val="black"/>
                </a:solidFill>
              </a:rPr>
              <a:t>Az élet kapuja</a:t>
            </a:r>
            <a:r>
              <a:rPr lang="hu-HU" dirty="0">
                <a:solidFill>
                  <a:prstClr val="black"/>
                </a:solidFill>
              </a:rPr>
              <a:t> című regénye alapján a </a:t>
            </a:r>
            <a:r>
              <a:rPr lang="hu-HU" b="1" u="sng" dirty="0">
                <a:solidFill>
                  <a:prstClr val="black"/>
                </a:solidFill>
                <a:hlinkClick r:id="rId3" tooltip="Magyar Tudományos Akadémia"/>
              </a:rPr>
              <a:t>Magyar Tudományos Akadémia</a:t>
            </a:r>
            <a:r>
              <a:rPr lang="hu-HU" b="1" u="sng" dirty="0">
                <a:solidFill>
                  <a:prstClr val="black"/>
                </a:solidFill>
              </a:rPr>
              <a:t> </a:t>
            </a:r>
            <a:r>
              <a:rPr lang="hu-HU" dirty="0">
                <a:solidFill>
                  <a:prstClr val="black"/>
                </a:solidFill>
              </a:rPr>
              <a:t>Herczeg Ferencet </a:t>
            </a:r>
            <a:r>
              <a:rPr lang="hu-HU" b="1" dirty="0">
                <a:solidFill>
                  <a:prstClr val="black"/>
                </a:solidFill>
              </a:rPr>
              <a:t>Nobel-díjra jelölte</a:t>
            </a:r>
            <a:r>
              <a:rPr lang="hu-HU" dirty="0">
                <a:solidFill>
                  <a:prstClr val="black"/>
                </a:solidFill>
              </a:rPr>
              <a:t>.</a:t>
            </a:r>
            <a:r>
              <a:rPr lang="hu-HU" baseline="30000" dirty="0">
                <a:solidFill>
                  <a:prstClr val="black"/>
                </a:solidFill>
                <a:hlinkClick r:id="rId4"/>
              </a:rPr>
              <a:t>[2]</a:t>
            </a:r>
            <a:r>
              <a:rPr lang="hu-HU" dirty="0">
                <a:solidFill>
                  <a:prstClr val="black"/>
                </a:solidFill>
              </a:rPr>
              <a:t> </a:t>
            </a:r>
            <a:r>
              <a:rPr lang="hu-HU" dirty="0">
                <a:solidFill>
                  <a:prstClr val="black"/>
                </a:solidFill>
                <a:hlinkClick r:id="rId5" tooltip="1930"/>
              </a:rPr>
              <a:t>1930</a:t>
            </a:r>
            <a:r>
              <a:rPr lang="hu-HU" dirty="0">
                <a:solidFill>
                  <a:prstClr val="black"/>
                </a:solidFill>
              </a:rPr>
              <a:t>-ban </a:t>
            </a:r>
            <a:r>
              <a:rPr lang="hu-HU" dirty="0">
                <a:hlinkClick r:id="rId6" tooltip="Magyar Corvin-lánc"/>
              </a:rPr>
              <a:t>Magyar Corvin-lánc</a:t>
            </a:r>
            <a:r>
              <a:rPr lang="hu-HU" dirty="0"/>
              <a:t> </a:t>
            </a:r>
            <a:r>
              <a:rPr lang="hu-HU" dirty="0">
                <a:solidFill>
                  <a:prstClr val="black"/>
                </a:solidFill>
              </a:rPr>
              <a:t>kitüntetésben részesült.</a:t>
            </a:r>
          </a:p>
          <a:p>
            <a:r>
              <a:rPr lang="hu-HU" dirty="0">
                <a:solidFill>
                  <a:prstClr val="black"/>
                </a:solidFill>
              </a:rPr>
              <a:t>Herczeg Ferenc elfelejtett magyar író a dél-magyarországi, akkor svábok lakta Temes megyei Versecen született 1863. szeptember 22-én. Édesapja, Franz Joseph </a:t>
            </a:r>
            <a:r>
              <a:rPr lang="hu-HU" dirty="0" err="1">
                <a:solidFill>
                  <a:prstClr val="black"/>
                </a:solidFill>
              </a:rPr>
              <a:t>Herzog</a:t>
            </a:r>
            <a:r>
              <a:rPr lang="hu-HU" dirty="0">
                <a:solidFill>
                  <a:prstClr val="black"/>
                </a:solidFill>
              </a:rPr>
              <a:t>. </a:t>
            </a:r>
            <a:r>
              <a:rPr lang="hu-HU" b="1" dirty="0">
                <a:solidFill>
                  <a:prstClr val="black"/>
                </a:solidFill>
              </a:rPr>
              <a:t>A Hétben is rendszeresen publikált. Üde hangvételű, csattanóra kihegyezett ironikus és érzelmes novelláit országszerte kedvelték.</a:t>
            </a:r>
            <a:r>
              <a:rPr lang="hu-HU" dirty="0">
                <a:solidFill>
                  <a:prstClr val="black"/>
                </a:solidFill>
              </a:rPr>
              <a:t> A Kisfaludy Társaság is tagjai közé választotta. Egyre népszerűbb lett. A 19. század végén ő volt a </a:t>
            </a:r>
            <a:r>
              <a:rPr lang="hu-HU" b="1" dirty="0">
                <a:solidFill>
                  <a:prstClr val="black"/>
                </a:solidFill>
              </a:rPr>
              <a:t>legnépszerűbb magyar színpadi szerző </a:t>
            </a:r>
            <a:r>
              <a:rPr lang="hu-HU" dirty="0">
                <a:solidFill>
                  <a:prstClr val="black"/>
                </a:solidFill>
              </a:rPr>
              <a:t>is. A 20. század elején évtizedeken keresztül ő és Molnár Ferenc uralja a magyar színházakat</a:t>
            </a:r>
            <a:r>
              <a:rPr lang="hu-HU" b="1" dirty="0">
                <a:solidFill>
                  <a:prstClr val="black"/>
                </a:solidFill>
              </a:rPr>
              <a:t>. 1894-től </a:t>
            </a:r>
            <a:r>
              <a:rPr lang="hu-HU" dirty="0">
                <a:solidFill>
                  <a:prstClr val="black"/>
                </a:solidFill>
              </a:rPr>
              <a:t>a </a:t>
            </a:r>
            <a:r>
              <a:rPr lang="hu-HU" dirty="0" err="1">
                <a:solidFill>
                  <a:prstClr val="black"/>
                </a:solidFill>
              </a:rPr>
              <a:t>Singer</a:t>
            </a:r>
            <a:r>
              <a:rPr lang="hu-HU" dirty="0">
                <a:solidFill>
                  <a:prstClr val="black"/>
                </a:solidFill>
              </a:rPr>
              <a:t> és </a:t>
            </a:r>
            <a:r>
              <a:rPr lang="hu-HU" dirty="0" err="1">
                <a:solidFill>
                  <a:prstClr val="black"/>
                </a:solidFill>
              </a:rPr>
              <a:t>Wolfner</a:t>
            </a:r>
            <a:r>
              <a:rPr lang="hu-HU" dirty="0">
                <a:solidFill>
                  <a:prstClr val="black"/>
                </a:solidFill>
              </a:rPr>
              <a:t> cég rábízta </a:t>
            </a:r>
            <a:r>
              <a:rPr lang="hu-HU" b="1" dirty="0">
                <a:solidFill>
                  <a:prstClr val="black"/>
                </a:solidFill>
              </a:rPr>
              <a:t>az Új Idők (1894-1949</a:t>
            </a:r>
            <a:r>
              <a:rPr lang="hu-HU" dirty="0">
                <a:solidFill>
                  <a:prstClr val="black"/>
                </a:solidFill>
              </a:rPr>
              <a:t>) című népszerű, szórakoztató hetilap szerkesztését, 1944-ig irányította ezt a lapot. </a:t>
            </a:r>
            <a:r>
              <a:rPr lang="hu-HU" dirty="0" smtClean="0">
                <a:solidFill>
                  <a:prstClr val="black"/>
                </a:solidFill>
              </a:rPr>
              <a:t> De munkatársa a </a:t>
            </a:r>
            <a:r>
              <a:rPr lang="hu-HU" dirty="0">
                <a:solidFill>
                  <a:prstClr val="black"/>
                </a:solidFill>
              </a:rPr>
              <a:t>Tisza István  által </a:t>
            </a:r>
            <a:r>
              <a:rPr lang="hu-HU" dirty="0" smtClean="0">
                <a:solidFill>
                  <a:prstClr val="black"/>
                </a:solidFill>
              </a:rPr>
              <a:t>támogatott </a:t>
            </a:r>
            <a:r>
              <a:rPr lang="hu-HU" b="1" dirty="0" smtClean="0">
                <a:solidFill>
                  <a:prstClr val="black"/>
                </a:solidFill>
              </a:rPr>
              <a:t>Magyar Figyelőnek </a:t>
            </a:r>
            <a:r>
              <a:rPr lang="hu-HU" dirty="0" smtClean="0">
                <a:solidFill>
                  <a:prstClr val="black"/>
                </a:solidFill>
              </a:rPr>
              <a:t>(1911-18).</a:t>
            </a:r>
          </a:p>
          <a:p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hu-HU" dirty="0">
                <a:solidFill>
                  <a:prstClr val="black"/>
                </a:solidFill>
              </a:rPr>
              <a:t>1896-ban </a:t>
            </a:r>
            <a:r>
              <a:rPr lang="hu-HU" dirty="0">
                <a:solidFill>
                  <a:prstClr val="black"/>
                </a:solidFill>
              </a:rPr>
              <a:t>kormánypárti országgyűlési képviselő lett. </a:t>
            </a:r>
            <a:endParaRPr lang="hu-HU" dirty="0" smtClean="0">
              <a:solidFill>
                <a:prstClr val="black"/>
              </a:solidFill>
            </a:endParaRPr>
          </a:p>
          <a:p>
            <a:r>
              <a:rPr lang="hu-HU" b="1" dirty="0" smtClean="0">
                <a:solidFill>
                  <a:prstClr val="black"/>
                </a:solidFill>
              </a:rPr>
              <a:t>1899-ben </a:t>
            </a:r>
            <a:r>
              <a:rPr lang="hu-HU" b="1" dirty="0">
                <a:solidFill>
                  <a:prstClr val="black"/>
                </a:solidFill>
              </a:rPr>
              <a:t>a Magyar Tudományos Akadémia is tagjai közé </a:t>
            </a:r>
            <a:endParaRPr lang="hu-HU" b="1" dirty="0" smtClean="0">
              <a:solidFill>
                <a:prstClr val="black"/>
              </a:solidFill>
            </a:endParaRPr>
          </a:p>
          <a:p>
            <a:r>
              <a:rPr lang="hu-HU" dirty="0" smtClean="0">
                <a:solidFill>
                  <a:prstClr val="black"/>
                </a:solidFill>
              </a:rPr>
              <a:t>választotta</a:t>
            </a:r>
            <a:r>
              <a:rPr lang="hu-HU" dirty="0">
                <a:solidFill>
                  <a:prstClr val="black"/>
                </a:solidFill>
              </a:rPr>
              <a:t>. </a:t>
            </a:r>
            <a:endParaRPr lang="hu-HU" dirty="0" smtClean="0">
              <a:solidFill>
                <a:prstClr val="black"/>
              </a:solidFill>
            </a:endParaRPr>
          </a:p>
          <a:p>
            <a:r>
              <a:rPr lang="hu-HU" dirty="0" smtClean="0">
                <a:solidFill>
                  <a:prstClr val="black"/>
                </a:solidFill>
              </a:rPr>
              <a:t>1904 </a:t>
            </a:r>
            <a:r>
              <a:rPr lang="hu-HU" dirty="0">
                <a:solidFill>
                  <a:prstClr val="black"/>
                </a:solidFill>
              </a:rPr>
              <a:t>és 1920 között a </a:t>
            </a:r>
            <a:r>
              <a:rPr lang="hu-HU" b="1" dirty="0">
                <a:solidFill>
                  <a:prstClr val="black"/>
                </a:solidFill>
              </a:rPr>
              <a:t>Petőfi Társaság elnöke </a:t>
            </a:r>
            <a:r>
              <a:rPr lang="hu-HU" b="1" dirty="0" smtClean="0">
                <a:solidFill>
                  <a:prstClr val="black"/>
                </a:solidFill>
              </a:rPr>
              <a:t>volt. </a:t>
            </a:r>
          </a:p>
          <a:p>
            <a:r>
              <a:rPr lang="hu-HU" b="1" dirty="0" smtClean="0">
                <a:solidFill>
                  <a:prstClr val="black"/>
                </a:solidFill>
              </a:rPr>
              <a:t>A Magyar Revíziós Liga elnöke.</a:t>
            </a:r>
            <a:endParaRPr lang="hu-HU" dirty="0">
              <a:solidFill>
                <a:prstClr val="black"/>
              </a:solidFill>
            </a:endParaRPr>
          </a:p>
          <a:p>
            <a:endParaRPr lang="hu-HU" dirty="0">
              <a:solidFill>
                <a:prstClr val="black"/>
              </a:solidFill>
            </a:endParaRPr>
          </a:p>
          <a:p>
            <a:endParaRPr lang="hu-HU" dirty="0">
              <a:solidFill>
                <a:prstClr val="black"/>
              </a:solidFill>
            </a:endParaRPr>
          </a:p>
          <a:p>
            <a:endParaRPr lang="hu-HU" dirty="0">
              <a:solidFill>
                <a:prstClr val="black"/>
              </a:solidFill>
            </a:endParaRPr>
          </a:p>
          <a:p>
            <a:endParaRPr lang="hu-HU" dirty="0">
              <a:solidFill>
                <a:prstClr val="black"/>
              </a:solidFill>
            </a:endParaRPr>
          </a:p>
          <a:p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www.irodalmijelen.hu/sites/default/files/field/image/herczeg_por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3727" y="3671455"/>
            <a:ext cx="2233560" cy="3186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736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1867</Words>
  <Application>Microsoft Office PowerPoint</Application>
  <PresentationFormat>Diavetítés a képernyőre (4:3 oldalarány)</PresentationFormat>
  <Paragraphs>248</Paragraphs>
  <Slides>29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Office-téma</vt:lpstr>
      <vt:lpstr>Herczeg Ferenc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HERCZEG FERENC https://www.youtube.com/watch?v=zemO01HdEAo&amp;feature=share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Herczeg Ferenc</dc:title>
  <dc:creator>munka</dc:creator>
  <cp:lastModifiedBy>munka</cp:lastModifiedBy>
  <cp:revision>33</cp:revision>
  <dcterms:created xsi:type="dcterms:W3CDTF">2018-07-24T12:18:35Z</dcterms:created>
  <dcterms:modified xsi:type="dcterms:W3CDTF">2018-07-25T05:30:22Z</dcterms:modified>
</cp:coreProperties>
</file>