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8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2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0BC8DF-4B98-4BA2-A131-B87F650249B3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2D00528-B140-4B20-80EA-7CF3455F4832}">
      <dgm:prSet/>
      <dgm:spPr/>
      <dgm:t>
        <a:bodyPr/>
        <a:lstStyle/>
        <a:p>
          <a:r>
            <a:rPr lang="hu-HU" dirty="0"/>
            <a:t>magyarság nagy sorskérdései</a:t>
          </a:r>
          <a:endParaRPr lang="en-US" dirty="0"/>
        </a:p>
      </dgm:t>
    </dgm:pt>
    <dgm:pt modelId="{B9DF9665-F3DD-4D9B-91BC-54F84385E0F4}" type="parTrans" cxnId="{5A1469FB-AD1A-49AE-B438-7059B0CB092E}">
      <dgm:prSet/>
      <dgm:spPr/>
      <dgm:t>
        <a:bodyPr/>
        <a:lstStyle/>
        <a:p>
          <a:endParaRPr lang="en-US"/>
        </a:p>
      </dgm:t>
    </dgm:pt>
    <dgm:pt modelId="{D21D9358-A45B-498D-B0C0-6BEFAEC2EB84}" type="sibTrans" cxnId="{5A1469FB-AD1A-49AE-B438-7059B0CB092E}">
      <dgm:prSet/>
      <dgm:spPr/>
      <dgm:t>
        <a:bodyPr/>
        <a:lstStyle/>
        <a:p>
          <a:endParaRPr lang="en-US"/>
        </a:p>
      </dgm:t>
    </dgm:pt>
    <dgm:pt modelId="{3F7CAC26-93A6-417B-BC23-382B5207488F}">
      <dgm:prSet/>
      <dgm:spPr/>
      <dgm:t>
        <a:bodyPr/>
        <a:lstStyle/>
        <a:p>
          <a:r>
            <a:rPr lang="hu-HU"/>
            <a:t>1909 – Kovászna, papleány, Ignácz László, Makkai Kornélia</a:t>
          </a:r>
          <a:endParaRPr lang="en-US"/>
        </a:p>
      </dgm:t>
    </dgm:pt>
    <dgm:pt modelId="{72017D90-D6E8-44BF-99B7-98EB1C428EE9}" type="parTrans" cxnId="{09B7D0DC-E57E-4DA0-8CE3-530638B116BF}">
      <dgm:prSet/>
      <dgm:spPr/>
      <dgm:t>
        <a:bodyPr/>
        <a:lstStyle/>
        <a:p>
          <a:endParaRPr lang="en-US"/>
        </a:p>
      </dgm:t>
    </dgm:pt>
    <dgm:pt modelId="{B0962461-1F3A-4CAD-BC15-F56BE8307EE8}" type="sibTrans" cxnId="{09B7D0DC-E57E-4DA0-8CE3-530638B116BF}">
      <dgm:prSet/>
      <dgm:spPr/>
      <dgm:t>
        <a:bodyPr/>
        <a:lstStyle/>
        <a:p>
          <a:endParaRPr lang="en-US"/>
        </a:p>
      </dgm:t>
    </dgm:pt>
    <dgm:pt modelId="{BBF051C6-FABD-4F11-941A-A24616AA2010}">
      <dgm:prSet/>
      <dgm:spPr/>
      <dgm:t>
        <a:bodyPr/>
        <a:lstStyle/>
        <a:p>
          <a:r>
            <a:rPr lang="hu-HU" dirty="0"/>
            <a:t>Fogaras – Papírmalom (1967)</a:t>
          </a:r>
          <a:endParaRPr lang="en-US" dirty="0"/>
        </a:p>
      </dgm:t>
    </dgm:pt>
    <dgm:pt modelId="{18970973-F2CC-4BB4-900B-EA35ECEA8263}" type="parTrans" cxnId="{88AA2256-4377-4030-90AF-DF4661FC335E}">
      <dgm:prSet/>
      <dgm:spPr/>
      <dgm:t>
        <a:bodyPr/>
        <a:lstStyle/>
        <a:p>
          <a:endParaRPr lang="en-US"/>
        </a:p>
      </dgm:t>
    </dgm:pt>
    <dgm:pt modelId="{7339244B-8F45-453E-8C5B-ADAAEC78EED4}" type="sibTrans" cxnId="{88AA2256-4377-4030-90AF-DF4661FC335E}">
      <dgm:prSet/>
      <dgm:spPr/>
      <dgm:t>
        <a:bodyPr/>
        <a:lstStyle/>
        <a:p>
          <a:endParaRPr lang="en-US"/>
        </a:p>
      </dgm:t>
    </dgm:pt>
    <dgm:pt modelId="{959AEE78-75F0-4B10-8E15-A91557F2A2D3}">
      <dgm:prSet/>
      <dgm:spPr/>
      <dgm:t>
        <a:bodyPr/>
        <a:lstStyle/>
        <a:p>
          <a:r>
            <a:rPr lang="hu-HU"/>
            <a:t>Kolozsvár – Anyanyelve magyar (1937)</a:t>
          </a:r>
          <a:endParaRPr lang="en-US"/>
        </a:p>
      </dgm:t>
    </dgm:pt>
    <dgm:pt modelId="{0650FA43-DFB3-47F5-8B40-FF554DF2026E}" type="parTrans" cxnId="{E343A759-5951-4C99-905E-73E561180924}">
      <dgm:prSet/>
      <dgm:spPr/>
      <dgm:t>
        <a:bodyPr/>
        <a:lstStyle/>
        <a:p>
          <a:endParaRPr lang="en-US"/>
        </a:p>
      </dgm:t>
    </dgm:pt>
    <dgm:pt modelId="{322752E0-98FF-4487-910B-60837102C890}" type="sibTrans" cxnId="{E343A759-5951-4C99-905E-73E561180924}">
      <dgm:prSet/>
      <dgm:spPr/>
      <dgm:t>
        <a:bodyPr/>
        <a:lstStyle/>
        <a:p>
          <a:endParaRPr lang="en-US"/>
        </a:p>
      </dgm:t>
    </dgm:pt>
    <dgm:pt modelId="{39C1ED6B-556E-46EC-B982-CD4B92CB7485}">
      <dgm:prSet/>
      <dgm:spPr/>
      <dgm:t>
        <a:bodyPr/>
        <a:lstStyle/>
        <a:p>
          <a:r>
            <a:rPr lang="hu-HU"/>
            <a:t>Rézpénz (1938)</a:t>
          </a:r>
          <a:endParaRPr lang="en-US"/>
        </a:p>
      </dgm:t>
    </dgm:pt>
    <dgm:pt modelId="{BAF76D8E-0734-4888-86D7-951B64597583}" type="parTrans" cxnId="{6BB76C9D-4CEE-4CC9-B04D-085442FBA16C}">
      <dgm:prSet/>
      <dgm:spPr/>
      <dgm:t>
        <a:bodyPr/>
        <a:lstStyle/>
        <a:p>
          <a:endParaRPr lang="en-US"/>
        </a:p>
      </dgm:t>
    </dgm:pt>
    <dgm:pt modelId="{9E2AF7AA-74B3-4E43-8CBF-66350C484F42}" type="sibTrans" cxnId="{6BB76C9D-4CEE-4CC9-B04D-085442FBA16C}">
      <dgm:prSet/>
      <dgm:spPr/>
      <dgm:t>
        <a:bodyPr/>
        <a:lstStyle/>
        <a:p>
          <a:endParaRPr lang="en-US"/>
        </a:p>
      </dgm:t>
    </dgm:pt>
    <dgm:pt modelId="{618EB292-FBFA-4348-8D81-87031CE4C273}">
      <dgm:prSet/>
      <dgm:spPr/>
      <dgm:t>
        <a:bodyPr/>
        <a:lstStyle/>
        <a:p>
          <a:r>
            <a:rPr lang="hu-HU"/>
            <a:t>1930-as évek – színésznő (Szeged, és a budapesti Nemzeti Színház)</a:t>
          </a:r>
          <a:endParaRPr lang="en-US"/>
        </a:p>
      </dgm:t>
    </dgm:pt>
    <dgm:pt modelId="{E57022D0-6114-4887-8609-93FFA15EF7EF}" type="parTrans" cxnId="{8E7AFAE9-9BE6-4F07-BEE3-299362F32C26}">
      <dgm:prSet/>
      <dgm:spPr/>
      <dgm:t>
        <a:bodyPr/>
        <a:lstStyle/>
        <a:p>
          <a:endParaRPr lang="en-US"/>
        </a:p>
      </dgm:t>
    </dgm:pt>
    <dgm:pt modelId="{57AD3BA0-95A0-4D31-B5B0-31FE0E695F39}" type="sibTrans" cxnId="{8E7AFAE9-9BE6-4F07-BEE3-299362F32C26}">
      <dgm:prSet/>
      <dgm:spPr/>
      <dgm:t>
        <a:bodyPr/>
        <a:lstStyle/>
        <a:p>
          <a:endParaRPr lang="en-US"/>
        </a:p>
      </dgm:t>
    </dgm:pt>
    <dgm:pt modelId="{297F6EB5-CD81-4413-B989-47027CC69AAC}" type="pres">
      <dgm:prSet presAssocID="{2F0BC8DF-4B98-4BA2-A131-B87F650249B3}" presName="diagram" presStyleCnt="0">
        <dgm:presLayoutVars>
          <dgm:dir/>
          <dgm:resizeHandles val="exact"/>
        </dgm:presLayoutVars>
      </dgm:prSet>
      <dgm:spPr/>
    </dgm:pt>
    <dgm:pt modelId="{7F5909F8-3565-46EB-AED4-D3106B30CD40}" type="pres">
      <dgm:prSet presAssocID="{A2D00528-B140-4B20-80EA-7CF3455F4832}" presName="node" presStyleLbl="node1" presStyleIdx="0" presStyleCnt="6">
        <dgm:presLayoutVars>
          <dgm:bulletEnabled val="1"/>
        </dgm:presLayoutVars>
      </dgm:prSet>
      <dgm:spPr/>
    </dgm:pt>
    <dgm:pt modelId="{6E938510-8FC2-428E-B528-9EEFE44FBF7A}" type="pres">
      <dgm:prSet presAssocID="{D21D9358-A45B-498D-B0C0-6BEFAEC2EB84}" presName="sibTrans" presStyleCnt="0"/>
      <dgm:spPr/>
    </dgm:pt>
    <dgm:pt modelId="{A49DFBB7-2CD4-44EA-84F1-8BA23DE79D13}" type="pres">
      <dgm:prSet presAssocID="{3F7CAC26-93A6-417B-BC23-382B5207488F}" presName="node" presStyleLbl="node1" presStyleIdx="1" presStyleCnt="6">
        <dgm:presLayoutVars>
          <dgm:bulletEnabled val="1"/>
        </dgm:presLayoutVars>
      </dgm:prSet>
      <dgm:spPr/>
    </dgm:pt>
    <dgm:pt modelId="{8614D09E-2B84-4A18-8A8A-DDBC3E2C76A0}" type="pres">
      <dgm:prSet presAssocID="{B0962461-1F3A-4CAD-BC15-F56BE8307EE8}" presName="sibTrans" presStyleCnt="0"/>
      <dgm:spPr/>
    </dgm:pt>
    <dgm:pt modelId="{62762C60-6B88-4347-B054-0F66EED45743}" type="pres">
      <dgm:prSet presAssocID="{BBF051C6-FABD-4F11-941A-A24616AA2010}" presName="node" presStyleLbl="node1" presStyleIdx="2" presStyleCnt="6">
        <dgm:presLayoutVars>
          <dgm:bulletEnabled val="1"/>
        </dgm:presLayoutVars>
      </dgm:prSet>
      <dgm:spPr/>
    </dgm:pt>
    <dgm:pt modelId="{992A9F15-D90F-494B-BD2E-6C5774D8819B}" type="pres">
      <dgm:prSet presAssocID="{7339244B-8F45-453E-8C5B-ADAAEC78EED4}" presName="sibTrans" presStyleCnt="0"/>
      <dgm:spPr/>
    </dgm:pt>
    <dgm:pt modelId="{9DAD4E5B-9840-4267-A969-9F8D16F7EBE2}" type="pres">
      <dgm:prSet presAssocID="{959AEE78-75F0-4B10-8E15-A91557F2A2D3}" presName="node" presStyleLbl="node1" presStyleIdx="3" presStyleCnt="6">
        <dgm:presLayoutVars>
          <dgm:bulletEnabled val="1"/>
        </dgm:presLayoutVars>
      </dgm:prSet>
      <dgm:spPr/>
    </dgm:pt>
    <dgm:pt modelId="{471D12EC-F7CC-4EEB-838E-F4AFABD362CD}" type="pres">
      <dgm:prSet presAssocID="{322752E0-98FF-4487-910B-60837102C890}" presName="sibTrans" presStyleCnt="0"/>
      <dgm:spPr/>
    </dgm:pt>
    <dgm:pt modelId="{E2C50144-782C-43C7-8D16-AB6A028C0EFF}" type="pres">
      <dgm:prSet presAssocID="{39C1ED6B-556E-46EC-B982-CD4B92CB7485}" presName="node" presStyleLbl="node1" presStyleIdx="4" presStyleCnt="6">
        <dgm:presLayoutVars>
          <dgm:bulletEnabled val="1"/>
        </dgm:presLayoutVars>
      </dgm:prSet>
      <dgm:spPr/>
    </dgm:pt>
    <dgm:pt modelId="{C9976682-905D-43B3-9984-835115B82469}" type="pres">
      <dgm:prSet presAssocID="{9E2AF7AA-74B3-4E43-8CBF-66350C484F42}" presName="sibTrans" presStyleCnt="0"/>
      <dgm:spPr/>
    </dgm:pt>
    <dgm:pt modelId="{5210F3A1-8D85-40B2-A1FC-549AE17DEBA7}" type="pres">
      <dgm:prSet presAssocID="{618EB292-FBFA-4348-8D81-87031CE4C273}" presName="node" presStyleLbl="node1" presStyleIdx="5" presStyleCnt="6">
        <dgm:presLayoutVars>
          <dgm:bulletEnabled val="1"/>
        </dgm:presLayoutVars>
      </dgm:prSet>
      <dgm:spPr/>
    </dgm:pt>
  </dgm:ptLst>
  <dgm:cxnLst>
    <dgm:cxn modelId="{7108C716-5DF5-4DD7-B965-7523B756F26C}" type="presOf" srcId="{39C1ED6B-556E-46EC-B982-CD4B92CB7485}" destId="{E2C50144-782C-43C7-8D16-AB6A028C0EFF}" srcOrd="0" destOrd="0" presId="urn:microsoft.com/office/officeart/2005/8/layout/default"/>
    <dgm:cxn modelId="{862C6E1D-9150-43E9-AA36-E1AFD5A548B2}" type="presOf" srcId="{618EB292-FBFA-4348-8D81-87031CE4C273}" destId="{5210F3A1-8D85-40B2-A1FC-549AE17DEBA7}" srcOrd="0" destOrd="0" presId="urn:microsoft.com/office/officeart/2005/8/layout/default"/>
    <dgm:cxn modelId="{465BED25-E3B6-4685-8F22-AC315E969400}" type="presOf" srcId="{3F7CAC26-93A6-417B-BC23-382B5207488F}" destId="{A49DFBB7-2CD4-44EA-84F1-8BA23DE79D13}" srcOrd="0" destOrd="0" presId="urn:microsoft.com/office/officeart/2005/8/layout/default"/>
    <dgm:cxn modelId="{88AA2256-4377-4030-90AF-DF4661FC335E}" srcId="{2F0BC8DF-4B98-4BA2-A131-B87F650249B3}" destId="{BBF051C6-FABD-4F11-941A-A24616AA2010}" srcOrd="2" destOrd="0" parTransId="{18970973-F2CC-4BB4-900B-EA35ECEA8263}" sibTransId="{7339244B-8F45-453E-8C5B-ADAAEC78EED4}"/>
    <dgm:cxn modelId="{E343A759-5951-4C99-905E-73E561180924}" srcId="{2F0BC8DF-4B98-4BA2-A131-B87F650249B3}" destId="{959AEE78-75F0-4B10-8E15-A91557F2A2D3}" srcOrd="3" destOrd="0" parTransId="{0650FA43-DFB3-47F5-8B40-FF554DF2026E}" sibTransId="{322752E0-98FF-4487-910B-60837102C890}"/>
    <dgm:cxn modelId="{AF60B093-0C0C-40FA-9472-B1BB5BAADB7A}" type="presOf" srcId="{A2D00528-B140-4B20-80EA-7CF3455F4832}" destId="{7F5909F8-3565-46EB-AED4-D3106B30CD40}" srcOrd="0" destOrd="0" presId="urn:microsoft.com/office/officeart/2005/8/layout/default"/>
    <dgm:cxn modelId="{6BB76C9D-4CEE-4CC9-B04D-085442FBA16C}" srcId="{2F0BC8DF-4B98-4BA2-A131-B87F650249B3}" destId="{39C1ED6B-556E-46EC-B982-CD4B92CB7485}" srcOrd="4" destOrd="0" parTransId="{BAF76D8E-0734-4888-86D7-951B64597583}" sibTransId="{9E2AF7AA-74B3-4E43-8CBF-66350C484F42}"/>
    <dgm:cxn modelId="{4A8F98AF-3A4B-4457-935B-168B9BF34217}" type="presOf" srcId="{959AEE78-75F0-4B10-8E15-A91557F2A2D3}" destId="{9DAD4E5B-9840-4267-A969-9F8D16F7EBE2}" srcOrd="0" destOrd="0" presId="urn:microsoft.com/office/officeart/2005/8/layout/default"/>
    <dgm:cxn modelId="{5C73E2B7-5DE5-43EE-BFB8-FE8926614B8F}" type="presOf" srcId="{BBF051C6-FABD-4F11-941A-A24616AA2010}" destId="{62762C60-6B88-4347-B054-0F66EED45743}" srcOrd="0" destOrd="0" presId="urn:microsoft.com/office/officeart/2005/8/layout/default"/>
    <dgm:cxn modelId="{D02FE3C2-A390-41AB-A122-EE9A0EE0B535}" type="presOf" srcId="{2F0BC8DF-4B98-4BA2-A131-B87F650249B3}" destId="{297F6EB5-CD81-4413-B989-47027CC69AAC}" srcOrd="0" destOrd="0" presId="urn:microsoft.com/office/officeart/2005/8/layout/default"/>
    <dgm:cxn modelId="{09B7D0DC-E57E-4DA0-8CE3-530638B116BF}" srcId="{2F0BC8DF-4B98-4BA2-A131-B87F650249B3}" destId="{3F7CAC26-93A6-417B-BC23-382B5207488F}" srcOrd="1" destOrd="0" parTransId="{72017D90-D6E8-44BF-99B7-98EB1C428EE9}" sibTransId="{B0962461-1F3A-4CAD-BC15-F56BE8307EE8}"/>
    <dgm:cxn modelId="{8E7AFAE9-9BE6-4F07-BEE3-299362F32C26}" srcId="{2F0BC8DF-4B98-4BA2-A131-B87F650249B3}" destId="{618EB292-FBFA-4348-8D81-87031CE4C273}" srcOrd="5" destOrd="0" parTransId="{E57022D0-6114-4887-8609-93FFA15EF7EF}" sibTransId="{57AD3BA0-95A0-4D31-B5B0-31FE0E695F39}"/>
    <dgm:cxn modelId="{5A1469FB-AD1A-49AE-B438-7059B0CB092E}" srcId="{2F0BC8DF-4B98-4BA2-A131-B87F650249B3}" destId="{A2D00528-B140-4B20-80EA-7CF3455F4832}" srcOrd="0" destOrd="0" parTransId="{B9DF9665-F3DD-4D9B-91BC-54F84385E0F4}" sibTransId="{D21D9358-A45B-498D-B0C0-6BEFAEC2EB84}"/>
    <dgm:cxn modelId="{16CDC7D7-9ACA-4A5F-827C-84C16D6D377E}" type="presParOf" srcId="{297F6EB5-CD81-4413-B989-47027CC69AAC}" destId="{7F5909F8-3565-46EB-AED4-D3106B30CD40}" srcOrd="0" destOrd="0" presId="urn:microsoft.com/office/officeart/2005/8/layout/default"/>
    <dgm:cxn modelId="{7C01AB2C-AE26-499A-9EF3-4DDDC125AE1A}" type="presParOf" srcId="{297F6EB5-CD81-4413-B989-47027CC69AAC}" destId="{6E938510-8FC2-428E-B528-9EEFE44FBF7A}" srcOrd="1" destOrd="0" presId="urn:microsoft.com/office/officeart/2005/8/layout/default"/>
    <dgm:cxn modelId="{C70B3EF0-2BDA-4CFF-84C1-9315BFA31E13}" type="presParOf" srcId="{297F6EB5-CD81-4413-B989-47027CC69AAC}" destId="{A49DFBB7-2CD4-44EA-84F1-8BA23DE79D13}" srcOrd="2" destOrd="0" presId="urn:microsoft.com/office/officeart/2005/8/layout/default"/>
    <dgm:cxn modelId="{A9C3839B-165F-413B-99FB-6545B84EBDC0}" type="presParOf" srcId="{297F6EB5-CD81-4413-B989-47027CC69AAC}" destId="{8614D09E-2B84-4A18-8A8A-DDBC3E2C76A0}" srcOrd="3" destOrd="0" presId="urn:microsoft.com/office/officeart/2005/8/layout/default"/>
    <dgm:cxn modelId="{26A7EA9C-FDAF-42E9-86DF-2C03D476EC7B}" type="presParOf" srcId="{297F6EB5-CD81-4413-B989-47027CC69AAC}" destId="{62762C60-6B88-4347-B054-0F66EED45743}" srcOrd="4" destOrd="0" presId="urn:microsoft.com/office/officeart/2005/8/layout/default"/>
    <dgm:cxn modelId="{7EE39460-1002-4832-89F4-6A0A396ECA60}" type="presParOf" srcId="{297F6EB5-CD81-4413-B989-47027CC69AAC}" destId="{992A9F15-D90F-494B-BD2E-6C5774D8819B}" srcOrd="5" destOrd="0" presId="urn:microsoft.com/office/officeart/2005/8/layout/default"/>
    <dgm:cxn modelId="{7791966D-AB01-492D-8784-A313A4BA454C}" type="presParOf" srcId="{297F6EB5-CD81-4413-B989-47027CC69AAC}" destId="{9DAD4E5B-9840-4267-A969-9F8D16F7EBE2}" srcOrd="6" destOrd="0" presId="urn:microsoft.com/office/officeart/2005/8/layout/default"/>
    <dgm:cxn modelId="{DCAC9E4C-F647-4145-B233-13CF452B743F}" type="presParOf" srcId="{297F6EB5-CD81-4413-B989-47027CC69AAC}" destId="{471D12EC-F7CC-4EEB-838E-F4AFABD362CD}" srcOrd="7" destOrd="0" presId="urn:microsoft.com/office/officeart/2005/8/layout/default"/>
    <dgm:cxn modelId="{59B5C313-54FC-4D85-833D-FB546067B847}" type="presParOf" srcId="{297F6EB5-CD81-4413-B989-47027CC69AAC}" destId="{E2C50144-782C-43C7-8D16-AB6A028C0EFF}" srcOrd="8" destOrd="0" presId="urn:microsoft.com/office/officeart/2005/8/layout/default"/>
    <dgm:cxn modelId="{5058F256-D929-4063-83EC-3E8394AE8BAB}" type="presParOf" srcId="{297F6EB5-CD81-4413-B989-47027CC69AAC}" destId="{C9976682-905D-43B3-9984-835115B82469}" srcOrd="9" destOrd="0" presId="urn:microsoft.com/office/officeart/2005/8/layout/default"/>
    <dgm:cxn modelId="{F11555D0-3E44-4177-B220-141AE013C3EE}" type="presParOf" srcId="{297F6EB5-CD81-4413-B989-47027CC69AAC}" destId="{5210F3A1-8D85-40B2-A1FC-549AE17DEBA7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5909F8-3565-46EB-AED4-D3106B30CD40}">
      <dsp:nvSpPr>
        <dsp:cNvPr id="0" name=""/>
        <dsp:cNvSpPr/>
      </dsp:nvSpPr>
      <dsp:spPr>
        <a:xfrm>
          <a:off x="0" y="1404"/>
          <a:ext cx="2808563" cy="168513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300" kern="1200" dirty="0"/>
            <a:t>magyarság nagy sorskérdései</a:t>
          </a:r>
          <a:endParaRPr lang="en-US" sz="2300" kern="1200" dirty="0"/>
        </a:p>
      </dsp:txBody>
      <dsp:txXfrm>
        <a:off x="0" y="1404"/>
        <a:ext cx="2808563" cy="1685138"/>
      </dsp:txXfrm>
    </dsp:sp>
    <dsp:sp modelId="{A49DFBB7-2CD4-44EA-84F1-8BA23DE79D13}">
      <dsp:nvSpPr>
        <dsp:cNvPr id="0" name=""/>
        <dsp:cNvSpPr/>
      </dsp:nvSpPr>
      <dsp:spPr>
        <a:xfrm>
          <a:off x="3089420" y="1404"/>
          <a:ext cx="2808563" cy="168513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300" kern="1200"/>
            <a:t>1909 – Kovászna, papleány, Ignácz László, Makkai Kornélia</a:t>
          </a:r>
          <a:endParaRPr lang="en-US" sz="2300" kern="1200"/>
        </a:p>
      </dsp:txBody>
      <dsp:txXfrm>
        <a:off x="3089420" y="1404"/>
        <a:ext cx="2808563" cy="1685138"/>
      </dsp:txXfrm>
    </dsp:sp>
    <dsp:sp modelId="{62762C60-6B88-4347-B054-0F66EED45743}">
      <dsp:nvSpPr>
        <dsp:cNvPr id="0" name=""/>
        <dsp:cNvSpPr/>
      </dsp:nvSpPr>
      <dsp:spPr>
        <a:xfrm>
          <a:off x="6178840" y="1404"/>
          <a:ext cx="2808563" cy="168513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300" kern="1200" dirty="0"/>
            <a:t>Fogaras – Papírmalom (1967)</a:t>
          </a:r>
          <a:endParaRPr lang="en-US" sz="2300" kern="1200" dirty="0"/>
        </a:p>
      </dsp:txBody>
      <dsp:txXfrm>
        <a:off x="6178840" y="1404"/>
        <a:ext cx="2808563" cy="1685138"/>
      </dsp:txXfrm>
    </dsp:sp>
    <dsp:sp modelId="{9DAD4E5B-9840-4267-A969-9F8D16F7EBE2}">
      <dsp:nvSpPr>
        <dsp:cNvPr id="0" name=""/>
        <dsp:cNvSpPr/>
      </dsp:nvSpPr>
      <dsp:spPr>
        <a:xfrm>
          <a:off x="0" y="1967398"/>
          <a:ext cx="2808563" cy="168513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300" kern="1200"/>
            <a:t>Kolozsvár – Anyanyelve magyar (1937)</a:t>
          </a:r>
          <a:endParaRPr lang="en-US" sz="2300" kern="1200"/>
        </a:p>
      </dsp:txBody>
      <dsp:txXfrm>
        <a:off x="0" y="1967398"/>
        <a:ext cx="2808563" cy="1685138"/>
      </dsp:txXfrm>
    </dsp:sp>
    <dsp:sp modelId="{E2C50144-782C-43C7-8D16-AB6A028C0EFF}">
      <dsp:nvSpPr>
        <dsp:cNvPr id="0" name=""/>
        <dsp:cNvSpPr/>
      </dsp:nvSpPr>
      <dsp:spPr>
        <a:xfrm>
          <a:off x="3089420" y="1967398"/>
          <a:ext cx="2808563" cy="168513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300" kern="1200"/>
            <a:t>Rézpénz (1938)</a:t>
          </a:r>
          <a:endParaRPr lang="en-US" sz="2300" kern="1200"/>
        </a:p>
      </dsp:txBody>
      <dsp:txXfrm>
        <a:off x="3089420" y="1967398"/>
        <a:ext cx="2808563" cy="1685138"/>
      </dsp:txXfrm>
    </dsp:sp>
    <dsp:sp modelId="{5210F3A1-8D85-40B2-A1FC-549AE17DEBA7}">
      <dsp:nvSpPr>
        <dsp:cNvPr id="0" name=""/>
        <dsp:cNvSpPr/>
      </dsp:nvSpPr>
      <dsp:spPr>
        <a:xfrm>
          <a:off x="6178840" y="1967398"/>
          <a:ext cx="2808563" cy="168513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300" kern="1200"/>
            <a:t>1930-as évek – színésznő (Szeged, és a budapesti Nemzeti Színház)</a:t>
          </a:r>
          <a:endParaRPr lang="en-US" sz="2300" kern="1200"/>
        </a:p>
      </dsp:txBody>
      <dsp:txXfrm>
        <a:off x="6178840" y="1967398"/>
        <a:ext cx="2808563" cy="16851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13" Type="http://schemas.openxmlformats.org/officeDocument/2006/relationships/image" Target="../media/image14.jpg"/><Relationship Id="rId18" Type="http://schemas.openxmlformats.org/officeDocument/2006/relationships/image" Target="../media/image19.jpg"/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12" Type="http://schemas.openxmlformats.org/officeDocument/2006/relationships/image" Target="../media/image13.jpg"/><Relationship Id="rId17" Type="http://schemas.openxmlformats.org/officeDocument/2006/relationships/image" Target="../media/image18.jpg"/><Relationship Id="rId2" Type="http://schemas.openxmlformats.org/officeDocument/2006/relationships/image" Target="../media/image3.jpg"/><Relationship Id="rId16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11" Type="http://schemas.openxmlformats.org/officeDocument/2006/relationships/image" Target="../media/image12.jpg"/><Relationship Id="rId5" Type="http://schemas.openxmlformats.org/officeDocument/2006/relationships/image" Target="../media/image6.jpg"/><Relationship Id="rId15" Type="http://schemas.openxmlformats.org/officeDocument/2006/relationships/image" Target="../media/image16.jpg"/><Relationship Id="rId10" Type="http://schemas.openxmlformats.org/officeDocument/2006/relationships/image" Target="../media/image11.jpg"/><Relationship Id="rId19" Type="http://schemas.openxmlformats.org/officeDocument/2006/relationships/image" Target="../media/image20.jpg"/><Relationship Id="rId4" Type="http://schemas.openxmlformats.org/officeDocument/2006/relationships/image" Target="../media/image5.jpg"/><Relationship Id="rId9" Type="http://schemas.openxmlformats.org/officeDocument/2006/relationships/image" Target="../media/image10.jpg"/><Relationship Id="rId14" Type="http://schemas.openxmlformats.org/officeDocument/2006/relationships/image" Target="../media/image15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liktorkatalin@kmtke.h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8BD8AA7-41C5-4CF0-A963-6F6778858F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7462" y="542942"/>
            <a:ext cx="3966520" cy="3512030"/>
          </a:xfrm>
        </p:spPr>
        <p:txBody>
          <a:bodyPr>
            <a:normAutofit fontScale="90000"/>
          </a:bodyPr>
          <a:lstStyle/>
          <a:p>
            <a:r>
              <a:rPr lang="hu-HU" sz="4800" b="1" cap="small" dirty="0"/>
              <a:t>A Magyar  Sors mesélője</a:t>
            </a:r>
            <a:br>
              <a:rPr lang="hu-HU" sz="4800" b="1" cap="small" dirty="0"/>
            </a:br>
            <a:br>
              <a:rPr lang="hu-HU" sz="4800" b="1" cap="small" dirty="0"/>
            </a:br>
            <a:r>
              <a:rPr lang="hu-HU" sz="4400" cap="small" dirty="0"/>
              <a:t>Ignácz Rózsa</a:t>
            </a:r>
            <a:br>
              <a:rPr lang="hu-HU" sz="4400" dirty="0"/>
            </a:br>
            <a:endParaRPr lang="hu-HU" sz="4400" dirty="0"/>
          </a:p>
        </p:txBody>
      </p:sp>
      <p:pic>
        <p:nvPicPr>
          <p:cNvPr id="5" name="Kép 4" descr="A képen személy, nő, ruházat, modellt állás látható&#10;&#10;Automatikusan generált leírás">
            <a:extLst>
              <a:ext uri="{FF2B5EF4-FFF2-40B4-BE49-F238E27FC236}">
                <a16:creationId xmlns:a16="http://schemas.microsoft.com/office/drawing/2014/main" id="{F774AE8A-7E17-4254-80DD-0E622D5EFD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8" r="-2" b="17326"/>
          <a:stretch/>
        </p:blipFill>
        <p:spPr>
          <a:xfrm>
            <a:off x="6095998" y="-20965"/>
            <a:ext cx="6096002" cy="6878965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9A549432-F266-4726-BA56-BD85E6147CAB}"/>
              </a:ext>
            </a:extLst>
          </p:cNvPr>
          <p:cNvSpPr txBox="1"/>
          <p:nvPr/>
        </p:nvSpPr>
        <p:spPr>
          <a:xfrm>
            <a:off x="1988470" y="5991892"/>
            <a:ext cx="3966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Liktor Katalin</a:t>
            </a:r>
          </a:p>
          <a:p>
            <a:r>
              <a:rPr lang="hu-HU" dirty="0"/>
              <a:t>2020 - Sátoraljaújhely</a:t>
            </a:r>
          </a:p>
        </p:txBody>
      </p:sp>
    </p:spTree>
    <p:extLst>
      <p:ext uri="{BB962C8B-B14F-4D97-AF65-F5344CB8AC3E}">
        <p14:creationId xmlns:p14="http://schemas.microsoft.com/office/powerpoint/2010/main" val="1794811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3030214-227F-42DB-9282-BBA6AF8D9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65429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CC766870-FEE0-40A7-8E82-FFBC76471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889" y="1059872"/>
            <a:ext cx="3012216" cy="4851349"/>
          </a:xfrm>
        </p:spPr>
        <p:txBody>
          <a:bodyPr>
            <a:normAutofit/>
          </a:bodyPr>
          <a:lstStyle/>
          <a:p>
            <a:r>
              <a:rPr lang="hu-HU" dirty="0"/>
              <a:t>Az „ifjúsági” írónő</a:t>
            </a: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0D7A9289-BAD1-4A78-979F-A655C886D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1149203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38C2101-FC38-48ED-8F3C-D7CB83BD2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368" y="1059872"/>
            <a:ext cx="6224244" cy="485135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2400" dirty="0"/>
              <a:t>1958 – Torockói gyász</a:t>
            </a:r>
          </a:p>
          <a:p>
            <a:pPr>
              <a:lnSpc>
                <a:spcPct val="150000"/>
              </a:lnSpc>
            </a:pPr>
            <a:r>
              <a:rPr lang="hu-HU" sz="2400" dirty="0"/>
              <a:t>1959 – Az utolsó daru</a:t>
            </a:r>
          </a:p>
          <a:p>
            <a:pPr>
              <a:lnSpc>
                <a:spcPct val="150000"/>
              </a:lnSpc>
            </a:pPr>
            <a:r>
              <a:rPr lang="hu-HU" sz="2400" dirty="0"/>
              <a:t>Útikönyvek</a:t>
            </a:r>
          </a:p>
          <a:p>
            <a:pPr>
              <a:lnSpc>
                <a:spcPct val="150000"/>
              </a:lnSpc>
            </a:pPr>
            <a:r>
              <a:rPr lang="hu-HU" sz="2400" dirty="0"/>
              <a:t>mesék</a:t>
            </a:r>
          </a:p>
          <a:p>
            <a:pPr>
              <a:lnSpc>
                <a:spcPct val="150000"/>
              </a:lnSpc>
            </a:pPr>
            <a:r>
              <a:rPr lang="hu-HU" sz="2400" dirty="0"/>
              <a:t>Novellák</a:t>
            </a:r>
          </a:p>
          <a:p>
            <a:pPr>
              <a:lnSpc>
                <a:spcPct val="150000"/>
              </a:lnSpc>
            </a:pPr>
            <a:r>
              <a:rPr lang="hu-HU" sz="2400" dirty="0"/>
              <a:t>Ikerpályáimon - 1975</a:t>
            </a:r>
          </a:p>
        </p:txBody>
      </p:sp>
    </p:spTree>
    <p:extLst>
      <p:ext uri="{BB962C8B-B14F-4D97-AF65-F5344CB8AC3E}">
        <p14:creationId xmlns:p14="http://schemas.microsoft.com/office/powerpoint/2010/main" val="2851727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3030214-227F-42DB-9282-BBA6AF8D9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65429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82CA5E62-D3A1-4710-B903-5019E76CA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889" y="1059872"/>
            <a:ext cx="3012216" cy="4851349"/>
          </a:xfrm>
        </p:spPr>
        <p:txBody>
          <a:bodyPr>
            <a:normAutofit/>
          </a:bodyPr>
          <a:lstStyle/>
          <a:p>
            <a:r>
              <a:rPr lang="hu-HU" dirty="0"/>
              <a:t>Üzenet</a:t>
            </a: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0D7A9289-BAD1-4A78-979F-A655C886D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1149203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A450D02-BD59-4894-9EEC-1EF82B7B8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368" y="296091"/>
            <a:ext cx="6224244" cy="6561909"/>
          </a:xfrm>
        </p:spPr>
        <p:txBody>
          <a:bodyPr>
            <a:normAutofit fontScale="92500"/>
          </a:bodyPr>
          <a:lstStyle/>
          <a:p>
            <a:pPr>
              <a:lnSpc>
                <a:spcPct val="160000"/>
              </a:lnSpc>
            </a:pPr>
            <a:r>
              <a:rPr lang="hu-HU" sz="2400" dirty="0"/>
              <a:t>„Mi minden bizalmunkat beléd helyeztük, majdani olvasó, hogy megszületsz e földre, elolvasod és megérted sorainkat, mert nekünk minden vágyunk az, hogy legyen, szülessék valaki, aki megért. (…) ha majd az eljövendő korok gyermekei kiássák e kor romjait, talán találnak a fiókokban (…) kiadatlan műveket, melyek bizonyítani fogják, hogy mindennek ellenére, titokban, lappangva, kiközösítés és nyomor közepette, de volt szellemi élet e korban is.”</a:t>
            </a:r>
          </a:p>
        </p:txBody>
      </p:sp>
    </p:spTree>
    <p:extLst>
      <p:ext uri="{BB962C8B-B14F-4D97-AF65-F5344CB8AC3E}">
        <p14:creationId xmlns:p14="http://schemas.microsoft.com/office/powerpoint/2010/main" val="137785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artalom helye 4" descr="A képen szőnyeg látható&#10;&#10;Automatikusan generált leírás">
            <a:extLst>
              <a:ext uri="{FF2B5EF4-FFF2-40B4-BE49-F238E27FC236}">
                <a16:creationId xmlns:a16="http://schemas.microsoft.com/office/drawing/2014/main" id="{AD030B01-8F70-4BC0-AA81-3ED754C11A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21012062">
            <a:off x="3261474" y="557348"/>
            <a:ext cx="2606992" cy="3778250"/>
          </a:xfrm>
        </p:spPr>
      </p:pic>
      <p:pic>
        <p:nvPicPr>
          <p:cNvPr id="7" name="Kép 6" descr="A képen épület, aláírás, tégla, utca látható&#10;&#10;Automatikusan generált leírás">
            <a:extLst>
              <a:ext uri="{FF2B5EF4-FFF2-40B4-BE49-F238E27FC236}">
                <a16:creationId xmlns:a16="http://schemas.microsoft.com/office/drawing/2014/main" id="{D44A0867-26FF-4B19-856A-55B3D38EFC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58750">
            <a:off x="6427528" y="495041"/>
            <a:ext cx="2990170" cy="4224208"/>
          </a:xfrm>
          <a:prstGeom prst="rect">
            <a:avLst/>
          </a:prstGeom>
        </p:spPr>
      </p:pic>
      <p:pic>
        <p:nvPicPr>
          <p:cNvPr id="9" name="Kép 8" descr="A képen szöveg látható&#10;&#10;Automatikusan generált leírás">
            <a:extLst>
              <a:ext uri="{FF2B5EF4-FFF2-40B4-BE49-F238E27FC236}">
                <a16:creationId xmlns:a16="http://schemas.microsoft.com/office/drawing/2014/main" id="{5FDF63BF-98F2-4ED2-987F-627A2098F4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3648" y="1480536"/>
            <a:ext cx="3014629" cy="4166818"/>
          </a:xfrm>
          <a:prstGeom prst="rect">
            <a:avLst/>
          </a:prstGeom>
        </p:spPr>
      </p:pic>
      <p:pic>
        <p:nvPicPr>
          <p:cNvPr id="11" name="Kép 10" descr="A képen étel látható&#10;&#10;Automatikusan generált leírás">
            <a:extLst>
              <a:ext uri="{FF2B5EF4-FFF2-40B4-BE49-F238E27FC236}">
                <a16:creationId xmlns:a16="http://schemas.microsoft.com/office/drawing/2014/main" id="{9762C046-977B-479D-8EAC-A5D3CFDCE3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99661">
            <a:off x="2776960" y="1554989"/>
            <a:ext cx="3014629" cy="4978706"/>
          </a:xfrm>
          <a:prstGeom prst="rect">
            <a:avLst/>
          </a:prstGeom>
        </p:spPr>
      </p:pic>
      <p:pic>
        <p:nvPicPr>
          <p:cNvPr id="13" name="Kép 12">
            <a:extLst>
              <a:ext uri="{FF2B5EF4-FFF2-40B4-BE49-F238E27FC236}">
                <a16:creationId xmlns:a16="http://schemas.microsoft.com/office/drawing/2014/main" id="{1949A02F-A47B-41B4-8F2F-BD7921E3EB0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949186">
            <a:off x="7386246" y="1319671"/>
            <a:ext cx="3144474" cy="4725302"/>
          </a:xfrm>
          <a:prstGeom prst="rect">
            <a:avLst/>
          </a:prstGeom>
        </p:spPr>
      </p:pic>
      <p:pic>
        <p:nvPicPr>
          <p:cNvPr id="15" name="Kép 14" descr="A képen étel látható&#10;&#10;Automatikusan generált leírás">
            <a:extLst>
              <a:ext uri="{FF2B5EF4-FFF2-40B4-BE49-F238E27FC236}">
                <a16:creationId xmlns:a16="http://schemas.microsoft.com/office/drawing/2014/main" id="{2F877D44-1997-4E0F-9282-713A84401D2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070628">
            <a:off x="1566334" y="173368"/>
            <a:ext cx="3280001" cy="4356514"/>
          </a:xfrm>
          <a:prstGeom prst="rect">
            <a:avLst/>
          </a:prstGeom>
        </p:spPr>
      </p:pic>
      <p:pic>
        <p:nvPicPr>
          <p:cNvPr id="19" name="Kép 18" descr="A képen függöny látható&#10;&#10;Automatikusan generált leírás">
            <a:extLst>
              <a:ext uri="{FF2B5EF4-FFF2-40B4-BE49-F238E27FC236}">
                <a16:creationId xmlns:a16="http://schemas.microsoft.com/office/drawing/2014/main" id="{B0F8D0A0-CFA6-451C-9E26-D52C8615FC0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1046389">
            <a:off x="7706860" y="751288"/>
            <a:ext cx="3877611" cy="5176810"/>
          </a:xfrm>
          <a:prstGeom prst="rect">
            <a:avLst/>
          </a:prstGeom>
        </p:spPr>
      </p:pic>
      <p:pic>
        <p:nvPicPr>
          <p:cNvPr id="21" name="Kép 20" descr="A képen szöveg, étel látható&#10;&#10;Automatikusan generált leírás">
            <a:extLst>
              <a:ext uri="{FF2B5EF4-FFF2-40B4-BE49-F238E27FC236}">
                <a16:creationId xmlns:a16="http://schemas.microsoft.com/office/drawing/2014/main" id="{B1CD5305-0604-4E3B-ACB3-8F316BB29B2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375435">
            <a:off x="4832169" y="1719623"/>
            <a:ext cx="2949620" cy="4854232"/>
          </a:xfrm>
          <a:prstGeom prst="rect">
            <a:avLst/>
          </a:prstGeom>
        </p:spPr>
      </p:pic>
      <p:pic>
        <p:nvPicPr>
          <p:cNvPr id="23" name="Kép 22">
            <a:extLst>
              <a:ext uri="{FF2B5EF4-FFF2-40B4-BE49-F238E27FC236}">
                <a16:creationId xmlns:a16="http://schemas.microsoft.com/office/drawing/2014/main" id="{38BAADF6-281E-4FA3-9406-E3F93922C1A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1113035">
            <a:off x="1283120" y="2047457"/>
            <a:ext cx="3407364" cy="4919723"/>
          </a:xfrm>
          <a:prstGeom prst="rect">
            <a:avLst/>
          </a:prstGeom>
        </p:spPr>
      </p:pic>
      <p:pic>
        <p:nvPicPr>
          <p:cNvPr id="25" name="Kép 24">
            <a:extLst>
              <a:ext uri="{FF2B5EF4-FFF2-40B4-BE49-F238E27FC236}">
                <a16:creationId xmlns:a16="http://schemas.microsoft.com/office/drawing/2014/main" id="{90E40544-8CFD-4C87-9F8D-EDC8F8C8F05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005321">
            <a:off x="8769906" y="203119"/>
            <a:ext cx="3403453" cy="4808052"/>
          </a:xfrm>
          <a:prstGeom prst="rect">
            <a:avLst/>
          </a:prstGeom>
        </p:spPr>
      </p:pic>
      <p:pic>
        <p:nvPicPr>
          <p:cNvPr id="27" name="Kép 26" descr="A képen szőnyeg látható&#10;&#10;Automatikusan generált leírás">
            <a:extLst>
              <a:ext uri="{FF2B5EF4-FFF2-40B4-BE49-F238E27FC236}">
                <a16:creationId xmlns:a16="http://schemas.microsoft.com/office/drawing/2014/main" id="{D5E82CE3-F8AF-42A7-906D-2F32876E8B9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rot="21073885">
            <a:off x="5249625" y="382320"/>
            <a:ext cx="3014628" cy="4448613"/>
          </a:xfrm>
          <a:prstGeom prst="rect">
            <a:avLst/>
          </a:prstGeom>
        </p:spPr>
      </p:pic>
      <p:pic>
        <p:nvPicPr>
          <p:cNvPr id="31" name="Kép 30">
            <a:extLst>
              <a:ext uri="{FF2B5EF4-FFF2-40B4-BE49-F238E27FC236}">
                <a16:creationId xmlns:a16="http://schemas.microsoft.com/office/drawing/2014/main" id="{88D4EB81-D087-42BC-8ED5-02D765C3ECFC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16863" t="1625" r="17804"/>
          <a:stretch/>
        </p:blipFill>
        <p:spPr>
          <a:xfrm rot="21101787">
            <a:off x="4053441" y="91696"/>
            <a:ext cx="2732208" cy="4114083"/>
          </a:xfrm>
          <a:prstGeom prst="rect">
            <a:avLst/>
          </a:prstGeom>
        </p:spPr>
      </p:pic>
      <p:pic>
        <p:nvPicPr>
          <p:cNvPr id="33" name="Kép 32" descr="A képen fénykép, férfi, régi, aláírás látható&#10;&#10;Automatikusan generált leírás">
            <a:extLst>
              <a:ext uri="{FF2B5EF4-FFF2-40B4-BE49-F238E27FC236}">
                <a16:creationId xmlns:a16="http://schemas.microsoft.com/office/drawing/2014/main" id="{28A69CD3-2640-4FFA-A95D-A83CB0DB811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238199">
            <a:off x="9045324" y="2574656"/>
            <a:ext cx="3179479" cy="4717379"/>
          </a:xfrm>
          <a:prstGeom prst="rect">
            <a:avLst/>
          </a:prstGeom>
        </p:spPr>
      </p:pic>
      <p:pic>
        <p:nvPicPr>
          <p:cNvPr id="35" name="Kép 34">
            <a:extLst>
              <a:ext uri="{FF2B5EF4-FFF2-40B4-BE49-F238E27FC236}">
                <a16:creationId xmlns:a16="http://schemas.microsoft.com/office/drawing/2014/main" id="{E6BB211B-8EAC-46CA-A78B-23C511EB0F9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 rot="20632168">
            <a:off x="3876957" y="3089675"/>
            <a:ext cx="2805751" cy="4162881"/>
          </a:xfrm>
          <a:prstGeom prst="rect">
            <a:avLst/>
          </a:prstGeom>
        </p:spPr>
      </p:pic>
      <p:pic>
        <p:nvPicPr>
          <p:cNvPr id="37" name="Kép 36" descr="A képen étel, doboz látható&#10;&#10;Automatikusan generált leírás">
            <a:extLst>
              <a:ext uri="{FF2B5EF4-FFF2-40B4-BE49-F238E27FC236}">
                <a16:creationId xmlns:a16="http://schemas.microsoft.com/office/drawing/2014/main" id="{5CB4A087-61E7-4452-B65C-D0F72FA74D41}"/>
              </a:ext>
            </a:extLst>
          </p:cNvPr>
          <p:cNvPicPr>
            <a:picLocks noChangeAspect="1"/>
          </p:cNvPicPr>
          <p:nvPr/>
        </p:nvPicPr>
        <p:blipFill rotWithShape="1">
          <a:blip r:embed="rId16"/>
          <a:srcRect l="18577" t="5064" r="18240" b="5356"/>
          <a:stretch/>
        </p:blipFill>
        <p:spPr>
          <a:xfrm rot="480699">
            <a:off x="6331053" y="3258608"/>
            <a:ext cx="2435737" cy="3453291"/>
          </a:xfrm>
          <a:prstGeom prst="rect">
            <a:avLst/>
          </a:prstGeom>
        </p:spPr>
      </p:pic>
      <p:pic>
        <p:nvPicPr>
          <p:cNvPr id="39" name="Kép 38">
            <a:extLst>
              <a:ext uri="{FF2B5EF4-FFF2-40B4-BE49-F238E27FC236}">
                <a16:creationId xmlns:a16="http://schemas.microsoft.com/office/drawing/2014/main" id="{F319E00A-CBFA-4701-AD71-2B45B19EA205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19495" t="7457" r="19862" b="5261"/>
          <a:stretch/>
        </p:blipFill>
        <p:spPr>
          <a:xfrm rot="20767815">
            <a:off x="537254" y="79435"/>
            <a:ext cx="2671842" cy="3845549"/>
          </a:xfrm>
          <a:prstGeom prst="rect">
            <a:avLst/>
          </a:prstGeom>
        </p:spPr>
      </p:pic>
      <p:pic>
        <p:nvPicPr>
          <p:cNvPr id="41" name="Kép 40">
            <a:extLst>
              <a:ext uri="{FF2B5EF4-FFF2-40B4-BE49-F238E27FC236}">
                <a16:creationId xmlns:a16="http://schemas.microsoft.com/office/drawing/2014/main" id="{E16DFDF6-FCDF-452B-9403-B5443590D6D5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 rot="911713">
            <a:off x="6290116" y="603288"/>
            <a:ext cx="3389559" cy="4387501"/>
          </a:xfrm>
          <a:prstGeom prst="rect">
            <a:avLst/>
          </a:prstGeom>
        </p:spPr>
      </p:pic>
      <p:pic>
        <p:nvPicPr>
          <p:cNvPr id="43" name="Kép 42" descr="A képen személy, kültéri, férfi, fénykép látható&#10;&#10;Automatikusan generált leírás">
            <a:extLst>
              <a:ext uri="{FF2B5EF4-FFF2-40B4-BE49-F238E27FC236}">
                <a16:creationId xmlns:a16="http://schemas.microsoft.com/office/drawing/2014/main" id="{3078F298-FCF7-4D6F-9C50-F47B232D8866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760664" y="13185"/>
            <a:ext cx="6123591" cy="6844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70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1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1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1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81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1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2100"/>
                            </p:stCondLst>
                            <p:childTnLst>
                              <p:par>
                                <p:cTn id="6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4100"/>
                            </p:stCondLst>
                            <p:childTnLst>
                              <p:par>
                                <p:cTn id="6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6100"/>
                            </p:stCondLst>
                            <p:childTnLst>
                              <p:par>
                                <p:cTn id="7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8100"/>
                            </p:stCondLst>
                            <p:childTnLst>
                              <p:par>
                                <p:cTn id="7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100"/>
                            </p:stCondLst>
                            <p:childTnLst>
                              <p:par>
                                <p:cTn id="8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2100"/>
                            </p:stCondLst>
                            <p:childTnLst>
                              <p:par>
                                <p:cTn id="8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4100"/>
                            </p:stCondLst>
                            <p:childTnLst>
                              <p:par>
                                <p:cTn id="9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3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3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D27A542B-53A8-42EF-839B-3F7D8B8A4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487160" cy="4969113"/>
          </a:xfrm>
        </p:spPr>
        <p:txBody>
          <a:bodyPr anchor="ctr">
            <a:normAutofit/>
          </a:bodyPr>
          <a:lstStyle/>
          <a:p>
            <a:r>
              <a:rPr lang="hu-HU" sz="4400" b="1" dirty="0">
                <a:solidFill>
                  <a:schemeClr val="tx2">
                    <a:lumMod val="75000"/>
                  </a:schemeClr>
                </a:solidFill>
              </a:rPr>
              <a:t>Köszönöm a figyelmet!</a:t>
            </a:r>
            <a:br>
              <a:rPr lang="hu-HU" dirty="0">
                <a:solidFill>
                  <a:schemeClr val="tx2">
                    <a:lumMod val="75000"/>
                  </a:schemeClr>
                </a:solidFill>
              </a:rPr>
            </a:br>
            <a:endParaRPr lang="hu-H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22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D6D882E-8FDC-4766-917B-3883E4CF4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endParaRPr lang="hu-HU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hu-HU" sz="2400" b="1" dirty="0">
                <a:solidFill>
                  <a:schemeClr val="tx2">
                    <a:lumMod val="75000"/>
                  </a:schemeClr>
                </a:solidFill>
                <a:hlinkClick r:id="rId2"/>
              </a:rPr>
              <a:t>liktorkatalin@kmtke.hu</a:t>
            </a:r>
            <a:endParaRPr lang="hu-HU" sz="24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hu-HU" sz="2400" b="1" dirty="0">
                <a:solidFill>
                  <a:schemeClr val="tx2">
                    <a:lumMod val="75000"/>
                  </a:schemeClr>
                </a:solidFill>
              </a:rPr>
              <a:t>egylangotadok.blog.hu</a:t>
            </a:r>
          </a:p>
          <a:p>
            <a:endParaRPr lang="hu-H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549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A44C337-3893-4B29-A265-B1329150B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620" y="-1"/>
            <a:ext cx="1220724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1E0B358-1267-4844-8B3D-B7A279B41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36169" y="228600"/>
            <a:ext cx="2851523" cy="6638625"/>
            <a:chOff x="2487613" y="285750"/>
            <a:chExt cx="2428875" cy="5654676"/>
          </a:xfrm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24AA06A-F1A5-4BB3-9486-9AE7A53B3F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BDF97590-C600-44CB-9303-4A3679F51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A9BBE156-3FFA-4DC4-8468-35BD28DDC6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F7960DE5-3810-4B1E-B1E2-3BAFEA91E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59E957C-CE11-446F-8AA7-B3E98390B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3E9FE34-CA9E-4443-BEBF-D1B9A1C6C2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4F39D814-8A48-4509-BDEB-826F10659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C6D08C0-8C49-4B87-9CF4-A1F08714FA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308C612B-4C0D-4863-B9CD-F86ABAA1B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00B1EC8-1B55-4390-A183-C33B5E2273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1790A225-91E1-4BE5-A801-5F1E32721C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DFFC46A2-6BBF-47FD-BC17-5EE1DF7CB9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F44CA9C-80E8-44E1-A79C-D6EBFC73BC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77117" y="-786"/>
            <a:ext cx="2356675" cy="6854040"/>
            <a:chOff x="6627813" y="194833"/>
            <a:chExt cx="1952625" cy="5678918"/>
          </a:xfrm>
        </p:grpSpPr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8CB9417F-98D9-4998-B00B-A5932E4C7D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FA79AA3D-583E-4A1E-AF7E-CBD980F59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D80C9F17-A6B2-4A12-BC77-F84264A669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949C9A53-ED97-44CE-BDD5-ED24892116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0F9FDAE7-225B-4072-8907-6EAA06174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9D49818B-8EA3-4B41-9783-EFE0C618C3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01903E65-D822-4457-B0A5-2F41682241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A5CF9DAB-75BF-43D9-B1E7-817D1FAA00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BB22916D-4BCF-4A4C-8714-A2564D34C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4CD9F734-569E-44E7-BD53-6214E0F18C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7A5DAACB-2F42-40C8-BF6A-75B79299F9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AD78E0F9-8568-4672-A22F-4ED5B1A96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AA5CD610-ED7C-4CED-A9A1-174432C88A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5704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4" name="Freeform 11">
            <a:extLst>
              <a:ext uri="{FF2B5EF4-FFF2-40B4-BE49-F238E27FC236}">
                <a16:creationId xmlns:a16="http://schemas.microsoft.com/office/drawing/2014/main" id="{0C4379BF-8C7A-480A-BC36-DA55D92A93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4645704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7" name="Kép 6" descr="A képen személy, nő, állás, fénykép látható&#10;&#10;Automatikusan generált leírás">
            <a:extLst>
              <a:ext uri="{FF2B5EF4-FFF2-40B4-BE49-F238E27FC236}">
                <a16:creationId xmlns:a16="http://schemas.microsoft.com/office/drawing/2014/main" id="{8BBC4FDE-FFF3-4861-B21F-59C08AEA86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058" b="2"/>
          <a:stretch/>
        </p:blipFill>
        <p:spPr>
          <a:xfrm>
            <a:off x="-1555" y="1731"/>
            <a:ext cx="4671091" cy="6858000"/>
          </a:xfrm>
          <a:prstGeom prst="rect">
            <a:avLst/>
          </a:prstGeom>
        </p:spPr>
      </p:pic>
      <p:sp>
        <p:nvSpPr>
          <p:cNvPr id="3" name="Tartalom helye 2">
            <a:extLst>
              <a:ext uri="{FF2B5EF4-FFF2-40B4-BE49-F238E27FC236}">
                <a16:creationId xmlns:a16="http://schemas.microsoft.com/office/drawing/2014/main" id="{DA242FDE-E501-43A1-8465-7962CE6F9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3281" y="625151"/>
            <a:ext cx="5066419" cy="5904737"/>
          </a:xfrm>
        </p:spPr>
        <p:txBody>
          <a:bodyPr>
            <a:normAutofit/>
          </a:bodyPr>
          <a:lstStyle/>
          <a:p>
            <a:r>
              <a:rPr lang="hu-HU" sz="2400" dirty="0"/>
              <a:t>„</a:t>
            </a:r>
            <a:r>
              <a:rPr lang="hu-HU" sz="2400" i="1" dirty="0"/>
              <a:t>Az irodalom történetéből agyonhallgatással próbálják kitörölni. A politikai diktatúra a politikai vétkeket néha – kellő vezeklés után – megbocsájtja. A világlátás másságát azonban soha</a:t>
            </a:r>
            <a:r>
              <a:rPr lang="hu-HU" sz="2400" dirty="0"/>
              <a:t>.” (Jókai Anna)</a:t>
            </a:r>
          </a:p>
          <a:p>
            <a:r>
              <a:rPr lang="hu-HU" sz="2400" dirty="0"/>
              <a:t>„– </a:t>
            </a:r>
            <a:r>
              <a:rPr lang="hu-HU" sz="2400" i="1" dirty="0"/>
              <a:t>Meséld el nekik, hogy az igazi író ma csak a lelkekbe ír. A munkája ellenőrizhetetlen, és éppen ezért minden korok írói munkájánál felelősségteljesebb</a:t>
            </a:r>
            <a:r>
              <a:rPr lang="hu-HU" sz="2400" dirty="0"/>
              <a:t>.”(Kalotay Ákos)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63096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175CD74B-9CE8-4F20-A3E4-A22A7F0360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487A5352-4F92-4420-918E-AB2AD080D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897" y="624110"/>
            <a:ext cx="9712998" cy="1280890"/>
          </a:xfrm>
        </p:spPr>
        <p:txBody>
          <a:bodyPr>
            <a:normAutofit/>
          </a:bodyPr>
          <a:lstStyle/>
          <a:p>
            <a:r>
              <a:rPr lang="hu-HU" dirty="0"/>
              <a:t>Gyökerek</a:t>
            </a:r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99C44665-BECF-4482-A00C-E4BE2A87DC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Freeform 11">
            <a:extLst>
              <a:ext uri="{FF2B5EF4-FFF2-40B4-BE49-F238E27FC236}">
                <a16:creationId xmlns:a16="http://schemas.microsoft.com/office/drawing/2014/main" id="{20398C1D-D011-4BA8-AC81-E829677B8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20" name="Tartalom helye 2">
            <a:extLst>
              <a:ext uri="{FF2B5EF4-FFF2-40B4-BE49-F238E27FC236}">
                <a16:creationId xmlns:a16="http://schemas.microsoft.com/office/drawing/2014/main" id="{DE6C29CA-1D25-4E26-810F-BCBDBD61A1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1034065"/>
              </p:ext>
            </p:extLst>
          </p:nvPr>
        </p:nvGraphicFramePr>
        <p:xfrm>
          <a:off x="1794897" y="2222983"/>
          <a:ext cx="8987404" cy="3653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9606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0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3030214-227F-42DB-9282-BBA6AF8D9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65429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1D21CCA-6C4A-456E-9C9E-458664028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889" y="1059872"/>
            <a:ext cx="3012216" cy="4851349"/>
          </a:xfrm>
        </p:spPr>
        <p:txBody>
          <a:bodyPr>
            <a:normAutofit/>
          </a:bodyPr>
          <a:lstStyle/>
          <a:p>
            <a:r>
              <a:rPr lang="hu-HU" sz="3300" dirty="0"/>
              <a:t>Született Moldovában (1940)</a:t>
            </a: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0D7A9289-BAD1-4A78-979F-A655C886D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1149203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018789E-7D60-403B-AEFA-BCF3095C6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368" y="1059872"/>
            <a:ext cx="6224244" cy="485135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2400" dirty="0"/>
              <a:t>Kik vagyunk mi? </a:t>
            </a:r>
          </a:p>
          <a:p>
            <a:pPr>
              <a:lnSpc>
                <a:spcPct val="150000"/>
              </a:lnSpc>
            </a:pPr>
            <a:r>
              <a:rPr lang="hu-HU" sz="2400" dirty="0" err="1"/>
              <a:t>Davidule</a:t>
            </a:r>
            <a:r>
              <a:rPr lang="hu-HU" sz="2400" dirty="0"/>
              <a:t> </a:t>
            </a:r>
            <a:r>
              <a:rPr lang="hu-HU" sz="2400" dirty="0" err="1"/>
              <a:t>Ghergheli</a:t>
            </a:r>
            <a:r>
              <a:rPr lang="hu-HU" sz="2400" dirty="0"/>
              <a:t> → Gergely Dávid</a:t>
            </a:r>
          </a:p>
          <a:p>
            <a:pPr>
              <a:lnSpc>
                <a:spcPct val="150000"/>
              </a:lnSpc>
            </a:pPr>
            <a:r>
              <a:rPr lang="hu-HU" sz="2400" dirty="0"/>
              <a:t>csángó világ</a:t>
            </a:r>
          </a:p>
          <a:p>
            <a:pPr>
              <a:lnSpc>
                <a:spcPct val="150000"/>
              </a:lnSpc>
            </a:pPr>
            <a:r>
              <a:rPr lang="hu-HU" sz="2400" dirty="0"/>
              <a:t>Bukarest – 1938</a:t>
            </a:r>
          </a:p>
          <a:p>
            <a:pPr>
              <a:lnSpc>
                <a:spcPct val="150000"/>
              </a:lnSpc>
            </a:pPr>
            <a:r>
              <a:rPr lang="hu-HU" sz="2400" dirty="0"/>
              <a:t>„Kit miben elhívott az Úr, abban legyen hű.” </a:t>
            </a:r>
          </a:p>
        </p:txBody>
      </p:sp>
    </p:spTree>
    <p:extLst>
      <p:ext uri="{BB962C8B-B14F-4D97-AF65-F5344CB8AC3E}">
        <p14:creationId xmlns:p14="http://schemas.microsoft.com/office/powerpoint/2010/main" val="1865056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3030214-227F-42DB-9282-BBA6AF8D9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65429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997AB1E7-F1AB-44BA-8C0C-7AE06DFD5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889" y="1059872"/>
            <a:ext cx="3012216" cy="4851349"/>
          </a:xfrm>
        </p:spPr>
        <p:txBody>
          <a:bodyPr>
            <a:normAutofit/>
          </a:bodyPr>
          <a:lstStyle/>
          <a:p>
            <a:r>
              <a:rPr lang="hu-HU" dirty="0"/>
              <a:t>Kiemelt művei a negyvenes években</a:t>
            </a: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0D7A9289-BAD1-4A78-979F-A655C886D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1149203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3C81E07-244A-426B-BD44-1307996FD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368" y="1059872"/>
            <a:ext cx="6224244" cy="485135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2400" dirty="0"/>
              <a:t>Levelek Erdélyből (1938)</a:t>
            </a:r>
          </a:p>
          <a:p>
            <a:pPr>
              <a:lnSpc>
                <a:spcPct val="150000"/>
              </a:lnSpc>
            </a:pPr>
            <a:r>
              <a:rPr lang="hu-HU" sz="2400" dirty="0"/>
              <a:t>Keleti magyarok nyomában (1942)</a:t>
            </a:r>
          </a:p>
          <a:p>
            <a:pPr>
              <a:lnSpc>
                <a:spcPct val="150000"/>
              </a:lnSpc>
            </a:pPr>
            <a:r>
              <a:rPr lang="hu-HU" sz="2400" dirty="0"/>
              <a:t>Róza leányasszony (1942)</a:t>
            </a:r>
          </a:p>
          <a:p>
            <a:pPr>
              <a:lnSpc>
                <a:spcPct val="150000"/>
              </a:lnSpc>
            </a:pPr>
            <a:r>
              <a:rPr lang="hu-HU" sz="2400" dirty="0"/>
              <a:t>Két élet (1943)</a:t>
            </a:r>
          </a:p>
          <a:p>
            <a:pPr>
              <a:lnSpc>
                <a:spcPct val="150000"/>
              </a:lnSpc>
            </a:pPr>
            <a:r>
              <a:rPr lang="hu-HU" sz="2400" dirty="0"/>
              <a:t>Urak, </a:t>
            </a:r>
            <a:r>
              <a:rPr lang="hu-HU" sz="2400" dirty="0" err="1"/>
              <a:t>úrfiak</a:t>
            </a:r>
            <a:r>
              <a:rPr lang="hu-HU" sz="2400" dirty="0"/>
              <a:t> (1946)</a:t>
            </a:r>
          </a:p>
          <a:p>
            <a:pPr>
              <a:lnSpc>
                <a:spcPct val="150000"/>
              </a:lnSpc>
            </a:pPr>
            <a:r>
              <a:rPr lang="hu-HU" sz="2400" dirty="0"/>
              <a:t>elhallgattatás évei: 1948-1958</a:t>
            </a:r>
          </a:p>
        </p:txBody>
      </p:sp>
    </p:spTree>
    <p:extLst>
      <p:ext uri="{BB962C8B-B14F-4D97-AF65-F5344CB8AC3E}">
        <p14:creationId xmlns:p14="http://schemas.microsoft.com/office/powerpoint/2010/main" val="1852231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3030214-227F-42DB-9282-BBA6AF8D9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65429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11C61EBE-EAFD-4469-A89A-48E4DB439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889" y="1059872"/>
            <a:ext cx="3012216" cy="4851349"/>
          </a:xfrm>
        </p:spPr>
        <p:txBody>
          <a:bodyPr>
            <a:normAutofit/>
          </a:bodyPr>
          <a:lstStyle/>
          <a:p>
            <a:r>
              <a:rPr lang="hu-HU" dirty="0"/>
              <a:t>A születésnap körül</a:t>
            </a: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0D7A9289-BAD1-4A78-979F-A655C886D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1149203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43A208A-C6C0-49C0-A99A-30ADBF2D0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368" y="1059872"/>
            <a:ext cx="6224244" cy="485135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2400" dirty="0"/>
              <a:t>1950-1953 – fiókregény</a:t>
            </a:r>
          </a:p>
          <a:p>
            <a:pPr>
              <a:lnSpc>
                <a:spcPct val="150000"/>
              </a:lnSpc>
            </a:pPr>
            <a:r>
              <a:rPr lang="hu-HU" sz="2400" i="1" dirty="0"/>
              <a:t>Fényhozó</a:t>
            </a:r>
            <a:r>
              <a:rPr lang="hu-HU" sz="2400" dirty="0"/>
              <a:t> 75. születésnapja</a:t>
            </a:r>
          </a:p>
          <a:p>
            <a:pPr>
              <a:lnSpc>
                <a:spcPct val="150000"/>
              </a:lnSpc>
            </a:pPr>
            <a:r>
              <a:rPr lang="hu-HU" sz="2400" dirty="0"/>
              <a:t>A második világháború utolsó évének és 1953 decemberének magyar valósága tűélesen rajzolódik ki a felvillantott emberi sorsábrázolásokban</a:t>
            </a:r>
          </a:p>
        </p:txBody>
      </p:sp>
    </p:spTree>
    <p:extLst>
      <p:ext uri="{BB962C8B-B14F-4D97-AF65-F5344CB8AC3E}">
        <p14:creationId xmlns:p14="http://schemas.microsoft.com/office/powerpoint/2010/main" val="252102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3030214-227F-42DB-9282-BBA6AF8D9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65429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1BE17EFC-BC73-4610-94EA-537132505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889" y="1059872"/>
            <a:ext cx="3012216" cy="4851349"/>
          </a:xfrm>
        </p:spPr>
        <p:txBody>
          <a:bodyPr>
            <a:normAutofit/>
          </a:bodyPr>
          <a:lstStyle/>
          <a:p>
            <a:r>
              <a:rPr lang="hu-HU" dirty="0"/>
              <a:t>A születésnap körül</a:t>
            </a: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0D7A9289-BAD1-4A78-979F-A655C886D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1149203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F2BFC8-FF9A-4C33-BFC2-8F949F20C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368" y="444137"/>
            <a:ext cx="6224244" cy="6000205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hu-HU" sz="2000" dirty="0"/>
              <a:t>„…özvegy Fia Tamásné, Kopra Mária a maga részleteiben nem egyedülálló, de sokféleségében szokatlan helyzetében igenis az egész magyar nemzetet képviseli. (…) …Mária a nőnemű magyar nemzet jelképe, mert férjét a zöld, testvérét a vörös hóhérok emésztették el, és ő maga egyetlen gyermekét veszítette el a háborúban, hát még ha tudná, gondolta </a:t>
            </a:r>
            <a:r>
              <a:rPr lang="hu-HU" sz="2000" dirty="0" err="1"/>
              <a:t>Fiáné</a:t>
            </a:r>
            <a:r>
              <a:rPr lang="hu-HU" sz="2000" dirty="0"/>
              <a:t> fanyar mosollyal, azt a sereg orosz katonát, aki….Akkor ez a szegény, egzaltált bujdosó [Kelemen Tibor, ügyvéd] bennem látná magát a meggyalázott Hungáriát.”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18909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3030214-227F-42DB-9282-BBA6AF8D9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65429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6371D097-494B-4EFE-B4B7-6EB72037D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889" y="1059872"/>
            <a:ext cx="3012216" cy="4851349"/>
          </a:xfrm>
        </p:spPr>
        <p:txBody>
          <a:bodyPr>
            <a:normAutofit/>
          </a:bodyPr>
          <a:lstStyle/>
          <a:p>
            <a:r>
              <a:rPr lang="hu-HU" dirty="0"/>
              <a:t>A születésnap körül</a:t>
            </a: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0D7A9289-BAD1-4A78-979F-A655C886D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1149203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5A303A6-8EA9-4572-984C-9CF167C4E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368" y="357051"/>
            <a:ext cx="6224244" cy="6296297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hu-HU" sz="2000" dirty="0"/>
              <a:t>„Tétovázott. Ahányszor még bízott a jogban, jogszerűségben, igazságban, mindig csalódott. Ahányszor elöntötte a langyos optimizmus, mindig ráfizetett. Itt csak a legharcosabb pesszimizmusnak lehetett élni, hogy az ember, kicsiben és nagyban elképzelje a legborzalmasabbat előre, és felkészüljön rá, hogyan fogadja a biztosan bekövetkező csapást. És mégis, így is mindig hiába készült fel rá, mert a borzalmat ez a kor mindig túlteljesítette. (…) Mindig több borzalmat zúdítottak a megnyomorítottak fejére, mint amennyit a legsötétebb fantázia is elképzelhetett.”</a:t>
            </a:r>
          </a:p>
        </p:txBody>
      </p:sp>
    </p:spTree>
    <p:extLst>
      <p:ext uri="{BB962C8B-B14F-4D97-AF65-F5344CB8AC3E}">
        <p14:creationId xmlns:p14="http://schemas.microsoft.com/office/powerpoint/2010/main" val="3698129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3030214-227F-42DB-9282-BBA6AF8D9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65429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29BE928-7D72-468F-8F79-C8DBA0B0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889" y="1059872"/>
            <a:ext cx="3012216" cy="4851349"/>
          </a:xfrm>
        </p:spPr>
        <p:txBody>
          <a:bodyPr>
            <a:normAutofit/>
          </a:bodyPr>
          <a:lstStyle/>
          <a:p>
            <a:r>
              <a:rPr lang="hu-HU" dirty="0"/>
              <a:t>A vádlott</a:t>
            </a: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0D7A9289-BAD1-4A78-979F-A655C886D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1149203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1D134DB-134A-49E0-8155-D17A3C01F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368" y="392448"/>
            <a:ext cx="6224244" cy="6186195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hu-HU" dirty="0"/>
              <a:t>1950-1953</a:t>
            </a:r>
          </a:p>
          <a:p>
            <a:pPr>
              <a:lnSpc>
                <a:spcPct val="150000"/>
              </a:lnSpc>
            </a:pPr>
            <a:r>
              <a:rPr lang="hu-HU" dirty="0"/>
              <a:t>a Rákosi-korszak társadalmi és politikai keresztmetszetét a hét főszereplő és egyéb mellékszereplők sorsán, gondolatain, érzésein keresztül mutatja be</a:t>
            </a:r>
          </a:p>
          <a:p>
            <a:pPr>
              <a:lnSpc>
                <a:spcPct val="150000"/>
              </a:lnSpc>
            </a:pPr>
            <a:r>
              <a:rPr lang="hu-HU" dirty="0"/>
              <a:t>internálás és a disszidálás jelensége </a:t>
            </a:r>
          </a:p>
          <a:p>
            <a:pPr>
              <a:lnSpc>
                <a:spcPct val="150000"/>
              </a:lnSpc>
            </a:pPr>
            <a:r>
              <a:rPr lang="hu-HU" dirty="0"/>
              <a:t>Tragédiák sokasága: „Emberek rohannak. A piros fotelben ülő öreg nő lánya ebben a percben dobja ki két gyermekét az ötödik emeletről, és maga is utána ugrik. (…) Az egész utca látja, és a hatóság szótlanul hagyja helyben a hármas öngyilkosságot.”</a:t>
            </a:r>
          </a:p>
          <a:p>
            <a:pPr>
              <a:lnSpc>
                <a:spcPct val="150000"/>
              </a:lnSpc>
            </a:pPr>
            <a:r>
              <a:rPr lang="hu-HU" dirty="0"/>
              <a:t>Dániel Ferenc, Kalotay Ákos, Gulyás Pál (Púpos), Tornyos Berci, Kaszás Nagy Pista, Boriska, Hanna</a:t>
            </a:r>
          </a:p>
        </p:txBody>
      </p:sp>
    </p:spTree>
    <p:extLst>
      <p:ext uri="{BB962C8B-B14F-4D97-AF65-F5344CB8AC3E}">
        <p14:creationId xmlns:p14="http://schemas.microsoft.com/office/powerpoint/2010/main" val="85694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Szálak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2393</TotalTime>
  <Words>619</Words>
  <Application>Microsoft Office PowerPoint</Application>
  <PresentationFormat>Szélesvásznú</PresentationFormat>
  <Paragraphs>52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Szálak</vt:lpstr>
      <vt:lpstr>A Magyar  Sors mesélője  Ignácz Rózsa </vt:lpstr>
      <vt:lpstr>PowerPoint-bemutató</vt:lpstr>
      <vt:lpstr>Gyökerek</vt:lpstr>
      <vt:lpstr>Született Moldovában (1940)</vt:lpstr>
      <vt:lpstr>Kiemelt művei a negyvenes években</vt:lpstr>
      <vt:lpstr>A születésnap körül</vt:lpstr>
      <vt:lpstr>A születésnap körül</vt:lpstr>
      <vt:lpstr>A születésnap körül</vt:lpstr>
      <vt:lpstr>A vádlott</vt:lpstr>
      <vt:lpstr>Az „ifjúsági” írónő</vt:lpstr>
      <vt:lpstr>Üzenet</vt:lpstr>
      <vt:lpstr>PowerPoint-bemutató</vt:lpstr>
      <vt:lpstr>Köszönöm a figyelmet!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Magyar  Sors mesélője  Ignácz Rózsa </dc:title>
  <dc:creator>Katalin Tatainé Liktor</dc:creator>
  <cp:lastModifiedBy>Katalin Tatainé Liktor</cp:lastModifiedBy>
  <cp:revision>13</cp:revision>
  <dcterms:created xsi:type="dcterms:W3CDTF">2020-07-20T21:06:39Z</dcterms:created>
  <dcterms:modified xsi:type="dcterms:W3CDTF">2020-07-22T12:59:59Z</dcterms:modified>
</cp:coreProperties>
</file>