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5" r:id="rId3"/>
    <p:sldId id="286" r:id="rId4"/>
    <p:sldId id="289" r:id="rId5"/>
    <p:sldId id="290" r:id="rId6"/>
    <p:sldId id="287" r:id="rId7"/>
    <p:sldId id="291" r:id="rId8"/>
    <p:sldId id="292" r:id="rId9"/>
    <p:sldId id="293" r:id="rId10"/>
    <p:sldId id="294" r:id="rId11"/>
    <p:sldId id="295" r:id="rId12"/>
    <p:sldId id="296" r:id="rId13"/>
    <p:sldId id="297" r:id="rId14"/>
    <p:sldId id="298" r:id="rId15"/>
    <p:sldId id="299" r:id="rId16"/>
    <p:sldId id="324" r:id="rId17"/>
    <p:sldId id="326" r:id="rId18"/>
    <p:sldId id="330" r:id="rId19"/>
    <p:sldId id="332" r:id="rId20"/>
    <p:sldId id="300" r:id="rId21"/>
    <p:sldId id="301" r:id="rId22"/>
    <p:sldId id="302" r:id="rId23"/>
    <p:sldId id="303" r:id="rId24"/>
    <p:sldId id="304" r:id="rId25"/>
    <p:sldId id="305" r:id="rId26"/>
    <p:sldId id="306" r:id="rId27"/>
    <p:sldId id="307" r:id="rId28"/>
    <p:sldId id="288" r:id="rId29"/>
    <p:sldId id="308" r:id="rId30"/>
    <p:sldId id="309" r:id="rId31"/>
    <p:sldId id="310" r:id="rId32"/>
    <p:sldId id="311" r:id="rId33"/>
    <p:sldId id="312" r:id="rId34"/>
    <p:sldId id="313" r:id="rId35"/>
    <p:sldId id="314" r:id="rId36"/>
    <p:sldId id="315" r:id="rId37"/>
    <p:sldId id="316" r:id="rId38"/>
    <p:sldId id="317" r:id="rId39"/>
    <p:sldId id="318" r:id="rId40"/>
    <p:sldId id="319" r:id="rId41"/>
    <p:sldId id="320" r:id="rId42"/>
    <p:sldId id="322" r:id="rId43"/>
    <p:sldId id="323" r:id="rId44"/>
    <p:sldId id="321" r:id="rId45"/>
    <p:sldId id="328" r:id="rId46"/>
    <p:sldId id="329" r:id="rId47"/>
    <p:sldId id="284" r:id="rId48"/>
    <p:sldId id="325" r:id="rId49"/>
    <p:sldId id="327" r:id="rId50"/>
    <p:sldId id="283" r:id="rId51"/>
    <p:sldId id="331" r:id="rId52"/>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00"/>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68" autoAdjust="0"/>
    <p:restoredTop sz="94660"/>
  </p:normalViewPr>
  <p:slideViewPr>
    <p:cSldViewPr snapToGrid="0">
      <p:cViewPr>
        <p:scale>
          <a:sx n="75" d="100"/>
          <a:sy n="75" d="100"/>
        </p:scale>
        <p:origin x="1003" y="29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Alcím mintájának szerkesztése</a:t>
            </a:r>
            <a:endParaRPr lang="en-US" dirty="0"/>
          </a:p>
        </p:txBody>
      </p:sp>
      <p:sp>
        <p:nvSpPr>
          <p:cNvPr id="4" name="Date Placeholder 3"/>
          <p:cNvSpPr>
            <a:spLocks noGrp="1"/>
          </p:cNvSpPr>
          <p:nvPr>
            <p:ph type="dt" sz="half" idx="10"/>
          </p:nvPr>
        </p:nvSpPr>
        <p:spPr/>
        <p:txBody>
          <a:bodyPr/>
          <a:lstStyle/>
          <a:p>
            <a:fld id="{54B9AF32-C75E-42FA-9CC7-113D2C491D29}" type="datetimeFigureOut">
              <a:rPr lang="hu-HU" smtClean="0"/>
              <a:pPr/>
              <a:t>2021. 07. 19.</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866035AC-B298-480B-BC2C-6B970CD1634E}" type="slidenum">
              <a:rPr lang="hu-HU" smtClean="0"/>
              <a:pPr/>
              <a:t>‹#›</a:t>
            </a:fld>
            <a:endParaRPr lang="hu-HU"/>
          </a:p>
        </p:txBody>
      </p:sp>
    </p:spTree>
    <p:extLst>
      <p:ext uri="{BB962C8B-B14F-4D97-AF65-F5344CB8AC3E}">
        <p14:creationId xmlns:p14="http://schemas.microsoft.com/office/powerpoint/2010/main" val="211690097"/>
      </p:ext>
    </p:extLst>
  </p:cSld>
  <p:clrMapOvr>
    <a:masterClrMapping/>
  </p:clrMapOvr>
  <p:transition spd="med">
    <p:circl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Vertical Text Placeholder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54B9AF32-C75E-42FA-9CC7-113D2C491D29}" type="datetimeFigureOut">
              <a:rPr lang="hu-HU" smtClean="0"/>
              <a:pPr/>
              <a:t>2021. 07. 19.</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866035AC-B298-480B-BC2C-6B970CD1634E}" type="slidenum">
              <a:rPr lang="hu-HU" smtClean="0"/>
              <a:pPr/>
              <a:t>‹#›</a:t>
            </a:fld>
            <a:endParaRPr lang="hu-HU"/>
          </a:p>
        </p:txBody>
      </p:sp>
    </p:spTree>
    <p:extLst>
      <p:ext uri="{BB962C8B-B14F-4D97-AF65-F5344CB8AC3E}">
        <p14:creationId xmlns:p14="http://schemas.microsoft.com/office/powerpoint/2010/main" val="3037296508"/>
      </p:ext>
    </p:extLst>
  </p:cSld>
  <p:clrMapOvr>
    <a:masterClrMapping/>
  </p:clrMapOvr>
  <p:transition spd="med">
    <p:circl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hu-HU"/>
              <a:t>Mintacím szerkesztése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54B9AF32-C75E-42FA-9CC7-113D2C491D29}" type="datetimeFigureOut">
              <a:rPr lang="hu-HU" smtClean="0"/>
              <a:pPr/>
              <a:t>2021. 07. 19.</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866035AC-B298-480B-BC2C-6B970CD1634E}" type="slidenum">
              <a:rPr lang="hu-HU" smtClean="0"/>
              <a:pPr/>
              <a:t>‹#›</a:t>
            </a:fld>
            <a:endParaRPr lang="hu-HU"/>
          </a:p>
        </p:txBody>
      </p:sp>
    </p:spTree>
    <p:extLst>
      <p:ext uri="{BB962C8B-B14F-4D97-AF65-F5344CB8AC3E}">
        <p14:creationId xmlns:p14="http://schemas.microsoft.com/office/powerpoint/2010/main" val="4163330684"/>
      </p:ext>
    </p:extLst>
  </p:cSld>
  <p:clrMapOvr>
    <a:masterClrMapping/>
  </p:clrMapOvr>
  <p:transition spd="med">
    <p:circl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54B9AF32-C75E-42FA-9CC7-113D2C491D29}" type="datetimeFigureOut">
              <a:rPr lang="hu-HU" smtClean="0"/>
              <a:pPr/>
              <a:t>2021. 07. 19.</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866035AC-B298-480B-BC2C-6B970CD1634E}" type="slidenum">
              <a:rPr lang="hu-HU" smtClean="0"/>
              <a:pPr/>
              <a:t>‹#›</a:t>
            </a:fld>
            <a:endParaRPr lang="hu-HU"/>
          </a:p>
        </p:txBody>
      </p:sp>
    </p:spTree>
    <p:extLst>
      <p:ext uri="{BB962C8B-B14F-4D97-AF65-F5344CB8AC3E}">
        <p14:creationId xmlns:p14="http://schemas.microsoft.com/office/powerpoint/2010/main" val="3875391367"/>
      </p:ext>
    </p:extLst>
  </p:cSld>
  <p:clrMapOvr>
    <a:masterClrMapping/>
  </p:clrMapOvr>
  <p:transition spd="med">
    <p:circl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hu-HU"/>
              <a:t>Mintacím szerkesztése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fld id="{54B9AF32-C75E-42FA-9CC7-113D2C491D29}" type="datetimeFigureOut">
              <a:rPr lang="hu-HU" smtClean="0"/>
              <a:pPr/>
              <a:t>2021. 07. 19.</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866035AC-B298-480B-BC2C-6B970CD1634E}" type="slidenum">
              <a:rPr lang="hu-HU" smtClean="0"/>
              <a:pPr/>
              <a:t>‹#›</a:t>
            </a:fld>
            <a:endParaRPr lang="hu-HU"/>
          </a:p>
        </p:txBody>
      </p:sp>
    </p:spTree>
    <p:extLst>
      <p:ext uri="{BB962C8B-B14F-4D97-AF65-F5344CB8AC3E}">
        <p14:creationId xmlns:p14="http://schemas.microsoft.com/office/powerpoint/2010/main" val="993156327"/>
      </p:ext>
    </p:extLst>
  </p:cSld>
  <p:clrMapOvr>
    <a:masterClrMapping/>
  </p:clrMapOvr>
  <p:transition spd="med">
    <p:circl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Date Placeholder 4"/>
          <p:cNvSpPr>
            <a:spLocks noGrp="1"/>
          </p:cNvSpPr>
          <p:nvPr>
            <p:ph type="dt" sz="half" idx="10"/>
          </p:nvPr>
        </p:nvSpPr>
        <p:spPr/>
        <p:txBody>
          <a:bodyPr/>
          <a:lstStyle/>
          <a:p>
            <a:fld id="{54B9AF32-C75E-42FA-9CC7-113D2C491D29}" type="datetimeFigureOut">
              <a:rPr lang="hu-HU" smtClean="0"/>
              <a:pPr/>
              <a:t>2021. 07. 19.</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866035AC-B298-480B-BC2C-6B970CD1634E}" type="slidenum">
              <a:rPr lang="hu-HU" smtClean="0"/>
              <a:pPr/>
              <a:t>‹#›</a:t>
            </a:fld>
            <a:endParaRPr lang="hu-HU"/>
          </a:p>
        </p:txBody>
      </p:sp>
    </p:spTree>
    <p:extLst>
      <p:ext uri="{BB962C8B-B14F-4D97-AF65-F5344CB8AC3E}">
        <p14:creationId xmlns:p14="http://schemas.microsoft.com/office/powerpoint/2010/main" val="1973513201"/>
      </p:ext>
    </p:extLst>
  </p:cSld>
  <p:clrMapOvr>
    <a:masterClrMapping/>
  </p:clrMapOvr>
  <p:transition spd="med">
    <p:circl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hu-HU"/>
              <a:t>Mintacím szerkesztése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7" name="Date Placeholder 6"/>
          <p:cNvSpPr>
            <a:spLocks noGrp="1"/>
          </p:cNvSpPr>
          <p:nvPr>
            <p:ph type="dt" sz="half" idx="10"/>
          </p:nvPr>
        </p:nvSpPr>
        <p:spPr/>
        <p:txBody>
          <a:bodyPr/>
          <a:lstStyle/>
          <a:p>
            <a:fld id="{54B9AF32-C75E-42FA-9CC7-113D2C491D29}" type="datetimeFigureOut">
              <a:rPr lang="hu-HU" smtClean="0"/>
              <a:pPr/>
              <a:t>2021. 07. 19.</a:t>
            </a:fld>
            <a:endParaRPr lang="hu-HU"/>
          </a:p>
        </p:txBody>
      </p:sp>
      <p:sp>
        <p:nvSpPr>
          <p:cNvPr id="8" name="Footer Placeholder 7"/>
          <p:cNvSpPr>
            <a:spLocks noGrp="1"/>
          </p:cNvSpPr>
          <p:nvPr>
            <p:ph type="ftr" sz="quarter" idx="11"/>
          </p:nvPr>
        </p:nvSpPr>
        <p:spPr/>
        <p:txBody>
          <a:bodyPr/>
          <a:lstStyle/>
          <a:p>
            <a:endParaRPr lang="hu-HU"/>
          </a:p>
        </p:txBody>
      </p:sp>
      <p:sp>
        <p:nvSpPr>
          <p:cNvPr id="9" name="Slide Number Placeholder 8"/>
          <p:cNvSpPr>
            <a:spLocks noGrp="1"/>
          </p:cNvSpPr>
          <p:nvPr>
            <p:ph type="sldNum" sz="quarter" idx="12"/>
          </p:nvPr>
        </p:nvSpPr>
        <p:spPr/>
        <p:txBody>
          <a:bodyPr/>
          <a:lstStyle/>
          <a:p>
            <a:fld id="{866035AC-B298-480B-BC2C-6B970CD1634E}" type="slidenum">
              <a:rPr lang="hu-HU" smtClean="0"/>
              <a:pPr/>
              <a:t>‹#›</a:t>
            </a:fld>
            <a:endParaRPr lang="hu-HU"/>
          </a:p>
        </p:txBody>
      </p:sp>
    </p:spTree>
    <p:extLst>
      <p:ext uri="{BB962C8B-B14F-4D97-AF65-F5344CB8AC3E}">
        <p14:creationId xmlns:p14="http://schemas.microsoft.com/office/powerpoint/2010/main" val="576620477"/>
      </p:ext>
    </p:extLst>
  </p:cSld>
  <p:clrMapOvr>
    <a:masterClrMapping/>
  </p:clrMapOvr>
  <p:transition spd="med">
    <p:circl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Date Placeholder 2"/>
          <p:cNvSpPr>
            <a:spLocks noGrp="1"/>
          </p:cNvSpPr>
          <p:nvPr>
            <p:ph type="dt" sz="half" idx="10"/>
          </p:nvPr>
        </p:nvSpPr>
        <p:spPr/>
        <p:txBody>
          <a:bodyPr/>
          <a:lstStyle/>
          <a:p>
            <a:fld id="{54B9AF32-C75E-42FA-9CC7-113D2C491D29}" type="datetimeFigureOut">
              <a:rPr lang="hu-HU" smtClean="0"/>
              <a:pPr/>
              <a:t>2021. 07. 19.</a:t>
            </a:fld>
            <a:endParaRPr lang="hu-HU"/>
          </a:p>
        </p:txBody>
      </p:sp>
      <p:sp>
        <p:nvSpPr>
          <p:cNvPr id="4" name="Footer Placeholder 3"/>
          <p:cNvSpPr>
            <a:spLocks noGrp="1"/>
          </p:cNvSpPr>
          <p:nvPr>
            <p:ph type="ftr" sz="quarter" idx="11"/>
          </p:nvPr>
        </p:nvSpPr>
        <p:spPr/>
        <p:txBody>
          <a:bodyPr/>
          <a:lstStyle/>
          <a:p>
            <a:endParaRPr lang="hu-HU"/>
          </a:p>
        </p:txBody>
      </p:sp>
      <p:sp>
        <p:nvSpPr>
          <p:cNvPr id="5" name="Slide Number Placeholder 4"/>
          <p:cNvSpPr>
            <a:spLocks noGrp="1"/>
          </p:cNvSpPr>
          <p:nvPr>
            <p:ph type="sldNum" sz="quarter" idx="12"/>
          </p:nvPr>
        </p:nvSpPr>
        <p:spPr/>
        <p:txBody>
          <a:bodyPr/>
          <a:lstStyle/>
          <a:p>
            <a:fld id="{866035AC-B298-480B-BC2C-6B970CD1634E}" type="slidenum">
              <a:rPr lang="hu-HU" smtClean="0"/>
              <a:pPr/>
              <a:t>‹#›</a:t>
            </a:fld>
            <a:endParaRPr lang="hu-HU"/>
          </a:p>
        </p:txBody>
      </p:sp>
    </p:spTree>
    <p:extLst>
      <p:ext uri="{BB962C8B-B14F-4D97-AF65-F5344CB8AC3E}">
        <p14:creationId xmlns:p14="http://schemas.microsoft.com/office/powerpoint/2010/main" val="3184090392"/>
      </p:ext>
    </p:extLst>
  </p:cSld>
  <p:clrMapOvr>
    <a:masterClrMapping/>
  </p:clrMapOvr>
  <p:transition spd="med">
    <p:circl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B9AF32-C75E-42FA-9CC7-113D2C491D29}" type="datetimeFigureOut">
              <a:rPr lang="hu-HU" smtClean="0"/>
              <a:pPr/>
              <a:t>2021. 07. 19.</a:t>
            </a:fld>
            <a:endParaRPr lang="hu-HU"/>
          </a:p>
        </p:txBody>
      </p:sp>
      <p:sp>
        <p:nvSpPr>
          <p:cNvPr id="3" name="Footer Placeholder 2"/>
          <p:cNvSpPr>
            <a:spLocks noGrp="1"/>
          </p:cNvSpPr>
          <p:nvPr>
            <p:ph type="ftr" sz="quarter" idx="11"/>
          </p:nvPr>
        </p:nvSpPr>
        <p:spPr/>
        <p:txBody>
          <a:bodyPr/>
          <a:lstStyle/>
          <a:p>
            <a:endParaRPr lang="hu-HU"/>
          </a:p>
        </p:txBody>
      </p:sp>
      <p:sp>
        <p:nvSpPr>
          <p:cNvPr id="4" name="Slide Number Placeholder 3"/>
          <p:cNvSpPr>
            <a:spLocks noGrp="1"/>
          </p:cNvSpPr>
          <p:nvPr>
            <p:ph type="sldNum" sz="quarter" idx="12"/>
          </p:nvPr>
        </p:nvSpPr>
        <p:spPr/>
        <p:txBody>
          <a:bodyPr/>
          <a:lstStyle/>
          <a:p>
            <a:fld id="{866035AC-B298-480B-BC2C-6B970CD1634E}" type="slidenum">
              <a:rPr lang="hu-HU" smtClean="0"/>
              <a:pPr/>
              <a:t>‹#›</a:t>
            </a:fld>
            <a:endParaRPr lang="hu-HU"/>
          </a:p>
        </p:txBody>
      </p:sp>
    </p:spTree>
    <p:extLst>
      <p:ext uri="{BB962C8B-B14F-4D97-AF65-F5344CB8AC3E}">
        <p14:creationId xmlns:p14="http://schemas.microsoft.com/office/powerpoint/2010/main" val="82155189"/>
      </p:ext>
    </p:extLst>
  </p:cSld>
  <p:clrMapOvr>
    <a:masterClrMapping/>
  </p:clrMapOvr>
  <p:transition spd="med">
    <p:circl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hu-HU"/>
              <a:t>Mintacím szerkesztése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ate Placeholder 4"/>
          <p:cNvSpPr>
            <a:spLocks noGrp="1"/>
          </p:cNvSpPr>
          <p:nvPr>
            <p:ph type="dt" sz="half" idx="10"/>
          </p:nvPr>
        </p:nvSpPr>
        <p:spPr/>
        <p:txBody>
          <a:bodyPr/>
          <a:lstStyle/>
          <a:p>
            <a:fld id="{54B9AF32-C75E-42FA-9CC7-113D2C491D29}" type="datetimeFigureOut">
              <a:rPr lang="hu-HU" smtClean="0"/>
              <a:pPr/>
              <a:t>2021. 07. 19.</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866035AC-B298-480B-BC2C-6B970CD1634E}" type="slidenum">
              <a:rPr lang="hu-HU" smtClean="0"/>
              <a:pPr/>
              <a:t>‹#›</a:t>
            </a:fld>
            <a:endParaRPr lang="hu-HU"/>
          </a:p>
        </p:txBody>
      </p:sp>
    </p:spTree>
    <p:extLst>
      <p:ext uri="{BB962C8B-B14F-4D97-AF65-F5344CB8AC3E}">
        <p14:creationId xmlns:p14="http://schemas.microsoft.com/office/powerpoint/2010/main" val="4190571681"/>
      </p:ext>
    </p:extLst>
  </p:cSld>
  <p:clrMapOvr>
    <a:masterClrMapping/>
  </p:clrMapOvr>
  <p:transition spd="med">
    <p:circl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hu-HU"/>
              <a:t>Mintacím szerkesztése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u-HU"/>
              <a:t>Kép beszúrásához kattintson az ikonra</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ate Placeholder 4"/>
          <p:cNvSpPr>
            <a:spLocks noGrp="1"/>
          </p:cNvSpPr>
          <p:nvPr>
            <p:ph type="dt" sz="half" idx="10"/>
          </p:nvPr>
        </p:nvSpPr>
        <p:spPr/>
        <p:txBody>
          <a:bodyPr/>
          <a:lstStyle/>
          <a:p>
            <a:fld id="{54B9AF32-C75E-42FA-9CC7-113D2C491D29}" type="datetimeFigureOut">
              <a:rPr lang="hu-HU" smtClean="0"/>
              <a:pPr/>
              <a:t>2021. 07. 19.</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866035AC-B298-480B-BC2C-6B970CD1634E}" type="slidenum">
              <a:rPr lang="hu-HU" smtClean="0"/>
              <a:pPr/>
              <a:t>‹#›</a:t>
            </a:fld>
            <a:endParaRPr lang="hu-HU"/>
          </a:p>
        </p:txBody>
      </p:sp>
    </p:spTree>
    <p:extLst>
      <p:ext uri="{BB962C8B-B14F-4D97-AF65-F5344CB8AC3E}">
        <p14:creationId xmlns:p14="http://schemas.microsoft.com/office/powerpoint/2010/main" val="1458468312"/>
      </p:ext>
    </p:extLst>
  </p:cSld>
  <p:clrMapOvr>
    <a:masterClrMapping/>
  </p:clrMapOvr>
  <p:transition spd="med">
    <p:circl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8000"/>
            <a:grayscl/>
            <a:lum/>
            <a:extLst>
              <a:ext uri="{BEBA8EAE-BF5A-486C-A8C5-ECC9F3942E4B}">
                <a14:imgProps xmlns:a14="http://schemas.microsoft.com/office/drawing/2010/main">
                  <a14:imgLayer r:embed="rId14">
                    <a14:imgEffect>
                      <a14:sharpenSoften amount="-25000"/>
                    </a14:imgEffect>
                    <a14:imgEffect>
                      <a14:brightnessContrast bright="20000" contrast="20000"/>
                    </a14:imgEffect>
                  </a14:imgLayer>
                </a14:imgProps>
              </a:ext>
            </a:extLst>
          </a:blip>
          <a:srcRect/>
          <a:stretch>
            <a:fillRect t="-43000" b="-3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B9AF32-C75E-42FA-9CC7-113D2C491D29}" type="datetimeFigureOut">
              <a:rPr lang="hu-HU" smtClean="0"/>
              <a:pPr/>
              <a:t>2021. 07. 19.</a:t>
            </a:fld>
            <a:endParaRPr lang="hu-H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6035AC-B298-480B-BC2C-6B970CD1634E}" type="slidenum">
              <a:rPr lang="hu-HU" smtClean="0"/>
              <a:pPr/>
              <a:t>‹#›</a:t>
            </a:fld>
            <a:endParaRPr lang="hu-HU"/>
          </a:p>
        </p:txBody>
      </p:sp>
    </p:spTree>
    <p:extLst>
      <p:ext uri="{BB962C8B-B14F-4D97-AF65-F5344CB8AC3E}">
        <p14:creationId xmlns:p14="http://schemas.microsoft.com/office/powerpoint/2010/main" val="30810238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circl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7.jpeg"/><Relationship Id="rId3" Type="http://schemas.microsoft.com/office/2007/relationships/media" Target="file:///C:\Users\felhasznalo2\Desktop\K&#193;NY&#193;DI%20el&#337;ad&#225;s\&#214;reg%20k&#250;t%20az%20utca%20sz&#225;d&#225;n...%20(320%20kbps).mp3" TargetMode="External"/><Relationship Id="rId7" Type="http://schemas.openxmlformats.org/officeDocument/2006/relationships/image" Target="../media/image3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slideLayout" Target="../slideLayouts/slideLayout2.xml"/><Relationship Id="rId4" Type="http://schemas.openxmlformats.org/officeDocument/2006/relationships/audio" Target="file:///C:\Users\felhasznalo2\Desktop\K&#193;NY&#193;DI%20el&#337;ad&#225;s\&#214;reg%20k&#250;t%20az%20utca%20sz&#225;d&#225;n...%20(320%20kbps).mp3" TargetMode="External"/><Relationship Id="rId9" Type="http://schemas.openxmlformats.org/officeDocument/2006/relationships/image" Target="../media/image38.jpeg"/></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media" Target="file:///C:\Users\felhasznalo2\Desktop\K&#193;NY&#193;DI%20el&#337;ad&#225;s\Kanyadi%20Sandor%20-%20Fatol%20faig%20(320%20kbps).mp3" TargetMode="External"/><Relationship Id="rId7" Type="http://schemas.openxmlformats.org/officeDocument/2006/relationships/image" Target="../media/image4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png"/><Relationship Id="rId5" Type="http://schemas.openxmlformats.org/officeDocument/2006/relationships/slideLayout" Target="../slideLayouts/slideLayout2.xml"/><Relationship Id="rId4" Type="http://schemas.openxmlformats.org/officeDocument/2006/relationships/audio" Target="file:///C:\Users\felhasznalo2\Desktop\K&#193;NY&#193;DI%20el&#337;ad&#225;s\Kanyadi%20Sandor%20-%20Fatol%20faig%20(320%20kbps).mp3"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media" Target="file:///C:\Users\felhasznalo2\Desktop\K&#193;NY&#193;DI%20el&#337;ad&#225;s\Fekete-piros%20versek%20-%20Fekete-piros%20(320%20kbps).mp3" TargetMode="External"/><Relationship Id="rId7" Type="http://schemas.openxmlformats.org/officeDocument/2006/relationships/image" Target="../media/image4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png"/><Relationship Id="rId5" Type="http://schemas.openxmlformats.org/officeDocument/2006/relationships/slideLayout" Target="../slideLayouts/slideLayout2.xml"/><Relationship Id="rId4" Type="http://schemas.openxmlformats.org/officeDocument/2006/relationships/audio" Target="file:///C:\Users\felhasznalo2\Desktop\K&#193;NY&#193;DI%20el&#337;ad&#225;s\Fekete-piros%20versek%20-%20Fekete-piros%20(320%20kbps).mp3"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felhasznalo2\Desktop\K&#193;NY&#193;DI%20el&#337;ad&#225;s\Kanyadi3.mp4" TargetMode="External"/><Relationship Id="rId1" Type="http://schemas.microsoft.com/office/2007/relationships/media" Target="file:///C:\Users\felhasznalo2\Desktop\K&#193;NY&#193;DI%20el&#337;ad&#225;s\Kanyadi3.mp4" TargetMode="External"/><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konyvtar.dia.hu/xhtml/_szakirodalom/kanyadi_pecsi_kanyadi_sandor.xhtml" TargetMode="External"/><Relationship Id="rId2" Type="http://schemas.openxmlformats.org/officeDocument/2006/relationships/hyperlink" Target="https://epa.oszk.hu/02200/02203/00008/pdf/erdelyi-toll-2011-2_010.pdf" TargetMode="External"/><Relationship Id="rId1" Type="http://schemas.openxmlformats.org/officeDocument/2006/relationships/slideLayout" Target="../slideLayouts/slideLayout2.xml"/><Relationship Id="rId5" Type="http://schemas.openxmlformats.org/officeDocument/2006/relationships/hyperlink" Target="https://litera.hu/media/literatv/erdelyi-embernek-dolga.html" TargetMode="External"/><Relationship Id="rId4" Type="http://schemas.openxmlformats.org/officeDocument/2006/relationships/hyperlink" Target="https://litera.hu/irodalom/konyvajanlo/kanyadi-80.html" TargetMode="External"/></Relationships>
</file>

<file path=ppt/slides/_rels/slide6.xml.rels><?xml version="1.0" encoding="UTF-8" standalone="yes"?>
<Relationships xmlns="http://schemas.openxmlformats.org/package/2006/relationships"><Relationship Id="rId3" Type="http://schemas.microsoft.com/office/2007/relationships/media" Target="file:///C:\Users\felhasznalo2\Desktop\K&#193;NY&#193;DI%20el&#337;ad&#225;s\Fekete-piros%20versek%20-%20Purd&#233;%20(320%20kbps).mp3" TargetMode="Externa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slideLayout" Target="../slideLayouts/slideLayout2.xml"/><Relationship Id="rId4" Type="http://schemas.openxmlformats.org/officeDocument/2006/relationships/audio" Target="file:///C:\Users\felhasznalo2\Desktop\K&#193;NY&#193;DI%20el&#337;ad&#225;s\Fekete-piros%20versek%20-%20Purd&#233;%20(320%20kbps).mp3"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zövegdoboz 6"/>
          <p:cNvSpPr txBox="1"/>
          <p:nvPr/>
        </p:nvSpPr>
        <p:spPr>
          <a:xfrm>
            <a:off x="0" y="476517"/>
            <a:ext cx="12192000" cy="3416320"/>
          </a:xfrm>
          <a:prstGeom prst="rect">
            <a:avLst/>
          </a:prstGeom>
          <a:noFill/>
        </p:spPr>
        <p:txBody>
          <a:bodyPr wrap="square" rtlCol="0">
            <a:spAutoFit/>
          </a:bodyPr>
          <a:lstStyle/>
          <a:p>
            <a:pPr algn="ctr"/>
            <a:r>
              <a:rPr lang="en-US" sz="7200" b="1" dirty="0" err="1">
                <a:latin typeface="Book Antiqua" panose="02040602050305030304" pitchFamily="18" charset="0"/>
                <a:cs typeface="FrankRuehl" panose="020E0503060101010101" pitchFamily="34" charset="-79"/>
              </a:rPr>
              <a:t>Szem</a:t>
            </a:r>
            <a:r>
              <a:rPr lang="hu-HU" sz="7200" b="1" dirty="0" err="1">
                <a:latin typeface="Book Antiqua" panose="02040602050305030304" pitchFamily="18" charset="0"/>
                <a:cs typeface="FrankRuehl" panose="020E0503060101010101" pitchFamily="34" charset="-79"/>
              </a:rPr>
              <a:t>élyesség</a:t>
            </a:r>
            <a:r>
              <a:rPr lang="hu-HU" sz="7200" b="1" dirty="0">
                <a:latin typeface="Book Antiqua" panose="02040602050305030304" pitchFamily="18" charset="0"/>
                <a:cs typeface="FrankRuehl" panose="020E0503060101010101" pitchFamily="34" charset="-79"/>
              </a:rPr>
              <a:t> és közösség </a:t>
            </a:r>
            <a:r>
              <a:rPr lang="hu-HU" sz="7200" b="1" dirty="0" err="1">
                <a:latin typeface="Book Antiqua" panose="02040602050305030304" pitchFamily="18" charset="0"/>
                <a:cs typeface="FrankRuehl" panose="020E0503060101010101" pitchFamily="34" charset="-79"/>
              </a:rPr>
              <a:t>Kányádi</a:t>
            </a:r>
            <a:r>
              <a:rPr lang="hu-HU" sz="7200" b="1" dirty="0">
                <a:latin typeface="Book Antiqua" panose="02040602050305030304" pitchFamily="18" charset="0"/>
                <a:cs typeface="FrankRuehl" panose="020E0503060101010101" pitchFamily="34" charset="-79"/>
              </a:rPr>
              <a:t> Sándor költészetében</a:t>
            </a:r>
          </a:p>
        </p:txBody>
      </p:sp>
      <p:sp>
        <p:nvSpPr>
          <p:cNvPr id="2" name="TextBox 1"/>
          <p:cNvSpPr txBox="1"/>
          <p:nvPr/>
        </p:nvSpPr>
        <p:spPr>
          <a:xfrm>
            <a:off x="7650051" y="5780782"/>
            <a:ext cx="4675031" cy="1077218"/>
          </a:xfrm>
          <a:prstGeom prst="rect">
            <a:avLst/>
          </a:prstGeom>
          <a:noFill/>
        </p:spPr>
        <p:txBody>
          <a:bodyPr wrap="square" rtlCol="0">
            <a:spAutoFit/>
          </a:bodyPr>
          <a:lstStyle/>
          <a:p>
            <a:r>
              <a:rPr lang="hu-HU" sz="2400" b="1" dirty="0">
                <a:latin typeface="Book Antiqua" panose="02040602050305030304" pitchFamily="18" charset="0"/>
                <a:cs typeface="FrankRuehl" panose="020E0503060101010101" pitchFamily="34" charset="-79"/>
              </a:rPr>
              <a:t>Jáger dr. Péter Mónika</a:t>
            </a:r>
          </a:p>
          <a:p>
            <a:r>
              <a:rPr lang="en-US" sz="2000" b="1" dirty="0" err="1">
                <a:latin typeface="Book Antiqua" panose="02040602050305030304" pitchFamily="18" charset="0"/>
                <a:cs typeface="FrankRuehl" panose="020E0503060101010101" pitchFamily="34" charset="-79"/>
              </a:rPr>
              <a:t>Kárpát-medencei</a:t>
            </a:r>
            <a:r>
              <a:rPr lang="en-US" sz="2000" b="1" dirty="0">
                <a:latin typeface="Book Antiqua" panose="02040602050305030304" pitchFamily="18" charset="0"/>
                <a:cs typeface="FrankRuehl" panose="020E0503060101010101" pitchFamily="34" charset="-79"/>
              </a:rPr>
              <a:t> </a:t>
            </a:r>
            <a:r>
              <a:rPr lang="en-US" sz="2000" b="1" dirty="0" err="1">
                <a:latin typeface="Book Antiqua" panose="02040602050305030304" pitchFamily="18" charset="0"/>
                <a:cs typeface="FrankRuehl" panose="020E0503060101010101" pitchFamily="34" charset="-79"/>
              </a:rPr>
              <a:t>Pedagógus</a:t>
            </a:r>
            <a:r>
              <a:rPr lang="en-US" sz="2000" b="1" dirty="0">
                <a:latin typeface="Book Antiqua" panose="02040602050305030304" pitchFamily="18" charset="0"/>
                <a:cs typeface="FrankRuehl" panose="020E0503060101010101" pitchFamily="34" charset="-79"/>
              </a:rPr>
              <a:t> </a:t>
            </a:r>
            <a:r>
              <a:rPr lang="en-US" sz="2000" b="1" dirty="0" err="1">
                <a:latin typeface="Book Antiqua" panose="02040602050305030304" pitchFamily="18" charset="0"/>
                <a:cs typeface="FrankRuehl" panose="020E0503060101010101" pitchFamily="34" charset="-79"/>
              </a:rPr>
              <a:t>Tábor</a:t>
            </a:r>
            <a:endParaRPr lang="hu-HU" sz="2000" b="1" dirty="0">
              <a:latin typeface="Book Antiqua" panose="02040602050305030304" pitchFamily="18" charset="0"/>
              <a:cs typeface="FrankRuehl" panose="020E0503060101010101" pitchFamily="34" charset="-79"/>
            </a:endParaRPr>
          </a:p>
          <a:p>
            <a:r>
              <a:rPr lang="hu-HU" sz="2000" b="1" dirty="0">
                <a:latin typeface="Book Antiqua" panose="02040602050305030304" pitchFamily="18" charset="0"/>
                <a:cs typeface="FrankRuehl" panose="020E0503060101010101" pitchFamily="34" charset="-79"/>
              </a:rPr>
              <a:t>Sátoraljaújhely, 2021. július 17-20.</a:t>
            </a:r>
            <a:endParaRPr lang="en-US" sz="2000" dirty="0">
              <a:latin typeface="Book Antiqua" panose="02040602050305030304" pitchFamily="18" charset="0"/>
            </a:endParaRPr>
          </a:p>
        </p:txBody>
      </p:sp>
    </p:spTree>
    <p:extLst>
      <p:ext uri="{BB962C8B-B14F-4D97-AF65-F5344CB8AC3E}">
        <p14:creationId xmlns:p14="http://schemas.microsoft.com/office/powerpoint/2010/main" val="415855663"/>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06" y="0"/>
            <a:ext cx="10515600" cy="862885"/>
          </a:xfrm>
        </p:spPr>
        <p:txBody>
          <a:bodyPr>
            <a:normAutofit/>
          </a:bodyPr>
          <a:lstStyle/>
          <a:p>
            <a:r>
              <a:rPr lang="hu-HU" sz="4000" b="1" dirty="0">
                <a:latin typeface="Book Antiqua" panose="02040602050305030304" pitchFamily="18" charset="0"/>
              </a:rPr>
              <a:t>Taníttatása</a:t>
            </a:r>
            <a:endParaRPr lang="en-US" sz="4000" b="1" dirty="0">
              <a:latin typeface="Book Antiqua" panose="02040602050305030304" pitchFamily="18" charset="0"/>
            </a:endParaRPr>
          </a:p>
        </p:txBody>
      </p:sp>
      <p:sp>
        <p:nvSpPr>
          <p:cNvPr id="3" name="Content Placeholder 2"/>
          <p:cNvSpPr>
            <a:spLocks noGrp="1"/>
          </p:cNvSpPr>
          <p:nvPr>
            <p:ph idx="1"/>
          </p:nvPr>
        </p:nvSpPr>
        <p:spPr>
          <a:xfrm>
            <a:off x="0" y="759854"/>
            <a:ext cx="12192000" cy="6098146"/>
          </a:xfrm>
        </p:spPr>
        <p:txBody>
          <a:bodyPr>
            <a:normAutofit fontScale="70000" lnSpcReduction="20000"/>
          </a:bodyPr>
          <a:lstStyle/>
          <a:p>
            <a:pPr marL="0" marR="0" indent="0" algn="just">
              <a:lnSpc>
                <a:spcPct val="150000"/>
              </a:lnSpc>
              <a:spcBef>
                <a:spcPts val="0"/>
              </a:spcBef>
              <a:spcAft>
                <a:spcPts val="0"/>
              </a:spcAft>
              <a:buNone/>
            </a:pPr>
            <a:r>
              <a:rPr lang="hu-HU" i="1" spc="30" dirty="0">
                <a:latin typeface="Book Antiqua" panose="02040602050305030304" pitchFamily="18" charset="0"/>
                <a:ea typeface="Times New Roman" panose="02020603050405020304" pitchFamily="18" charset="0"/>
              </a:rPr>
              <a:t>„ ... hatéves koromban nagyon beteg lettem; kivittem a lovakat az erdőre (….). Szóval egy istentelen ítéletidő engem ott ért, és beálltam egy odvas fába, villámlott, dörgött, zuhogott az eső, és én reggelig énekeltem és sírtam. Hetedik évemben voltam, de akkor én már rendesen dolgoztam. Negyedik elemista voltam a román rezsimben, mehettem iskolába, ahonnan mindig elkéstem, mert, ahogy mondtam, gyerekként már dolgoztam, mindig a sarokba küldött a tanító, amúgy egy szót se tudtam románul, óvodába is még román óvodába kellett járni, valamiket tanultunk, de akkor jött a háború, ekkor vert le a lábamról ez a betegség. Már magyar világ volt a '41-es évben, és '40 karácsony szombatján meghalt édesanyám, és akkor keményen főzni is meg kellett tanulnom, édesapám azt mondta, hogy meg kell azt tanulni, és meg kell tudni a fejszenyelet faragni, mert azt tudni kell, és akkor jött a kétoldali tüdőgyulladás, mellhártyagyulladás negyven fokos lázzal. Keresztúrra elvittek az orvoshoz, és az orvos azt mondta – ha fekszem, még most is látom magamat a viaszos vásznon, a spanyolfal mögött a viaszos vászonnal letakart díványon –, azt mondja édesapámnak, hogy: </a:t>
            </a:r>
            <a:r>
              <a:rPr lang="hu-HU" i="1" spc="30" dirty="0">
                <a:latin typeface="Arial" panose="020B0604020202020204" pitchFamily="34" charset="0"/>
                <a:ea typeface="Times New Roman" panose="02020603050405020304" pitchFamily="18" charset="0"/>
                <a:cs typeface="Arial" panose="020B0604020202020204" pitchFamily="34" charset="0"/>
              </a:rPr>
              <a:t>»</a:t>
            </a:r>
            <a:r>
              <a:rPr lang="hu-HU" i="1" spc="30" dirty="0">
                <a:latin typeface="Book Antiqua" panose="02040602050305030304" pitchFamily="18" charset="0"/>
                <a:ea typeface="Times New Roman" panose="02020603050405020304" pitchFamily="18" charset="0"/>
              </a:rPr>
              <a:t>Ez a gyermek hosszú ideig fizikai munkát nem végezhet!</a:t>
            </a:r>
            <a:r>
              <a:rPr lang="hu-HU" i="1" spc="30" dirty="0">
                <a:latin typeface="Arial" panose="020B0604020202020204" pitchFamily="34" charset="0"/>
                <a:ea typeface="Times New Roman" panose="02020603050405020304" pitchFamily="18" charset="0"/>
                <a:cs typeface="Arial" panose="020B0604020202020204" pitchFamily="34" charset="0"/>
              </a:rPr>
              <a:t>«</a:t>
            </a:r>
            <a:r>
              <a:rPr lang="hu-HU" i="1" spc="30" dirty="0">
                <a:latin typeface="Book Antiqua" panose="02040602050305030304" pitchFamily="18" charset="0"/>
                <a:ea typeface="Times New Roman" panose="02020603050405020304" pitchFamily="18" charset="0"/>
              </a:rPr>
              <a:t> </a:t>
            </a:r>
            <a:r>
              <a:rPr lang="hu-HU" i="1" spc="30" dirty="0">
                <a:latin typeface="Book Antiqua" panose="02040602050305030304" pitchFamily="18" charset="0"/>
                <a:ea typeface="Times New Roman" panose="02020603050405020304" pitchFamily="18" charset="0"/>
                <a:cs typeface="Arial" panose="020B0604020202020204" pitchFamily="34" charset="0"/>
              </a:rPr>
              <a:t>»</a:t>
            </a:r>
            <a:r>
              <a:rPr lang="hu-HU" i="1" spc="30" dirty="0">
                <a:latin typeface="Book Antiqua" panose="02040602050305030304" pitchFamily="18" charset="0"/>
                <a:ea typeface="Times New Roman" panose="02020603050405020304" pitchFamily="18" charset="0"/>
              </a:rPr>
              <a:t>A lovakat sem viheti ki a csordába?</a:t>
            </a:r>
            <a:r>
              <a:rPr lang="hu-HU" i="1" spc="30" dirty="0">
                <a:latin typeface="Arial" panose="020B0604020202020204" pitchFamily="34" charset="0"/>
                <a:ea typeface="Times New Roman" panose="02020603050405020304" pitchFamily="18" charset="0"/>
                <a:cs typeface="Arial" panose="020B0604020202020204" pitchFamily="34" charset="0"/>
              </a:rPr>
              <a:t>«</a:t>
            </a:r>
            <a:r>
              <a:rPr lang="hu-HU" i="1" spc="30" dirty="0">
                <a:latin typeface="Book Antiqua" panose="02040602050305030304" pitchFamily="18" charset="0"/>
                <a:ea typeface="Times New Roman" panose="02020603050405020304" pitchFamily="18" charset="0"/>
              </a:rPr>
              <a:t> </a:t>
            </a:r>
            <a:r>
              <a:rPr lang="hu-HU" i="1" spc="30" dirty="0">
                <a:latin typeface="Book Antiqua" panose="02040602050305030304" pitchFamily="18" charset="0"/>
                <a:ea typeface="Times New Roman" panose="02020603050405020304" pitchFamily="18" charset="0"/>
                <a:cs typeface="Arial" panose="020B0604020202020204" pitchFamily="34" charset="0"/>
              </a:rPr>
              <a:t>»</a:t>
            </a:r>
            <a:r>
              <a:rPr lang="hu-HU" i="1" spc="30" dirty="0">
                <a:latin typeface="Book Antiqua" panose="02040602050305030304" pitchFamily="18" charset="0"/>
                <a:ea typeface="Times New Roman" panose="02020603050405020304" pitchFamily="18" charset="0"/>
              </a:rPr>
              <a:t>Azt se!</a:t>
            </a:r>
            <a:r>
              <a:rPr lang="hu-HU" i="1" spc="30" dirty="0">
                <a:latin typeface="Arial" panose="020B0604020202020204" pitchFamily="34" charset="0"/>
                <a:ea typeface="Times New Roman" panose="02020603050405020304" pitchFamily="18" charset="0"/>
                <a:cs typeface="Arial" panose="020B0604020202020204" pitchFamily="34" charset="0"/>
              </a:rPr>
              <a:t>«</a:t>
            </a:r>
            <a:r>
              <a:rPr lang="hu-HU" i="1" spc="30" dirty="0">
                <a:latin typeface="Book Antiqua" panose="02040602050305030304" pitchFamily="18" charset="0"/>
                <a:ea typeface="Times New Roman" panose="02020603050405020304" pitchFamily="18" charset="0"/>
              </a:rPr>
              <a:t> És éreztem, hogy fölöslegessé váltam. Azt kérdi a doktor, hogy: </a:t>
            </a:r>
            <a:r>
              <a:rPr lang="hu-HU" i="1" spc="30" dirty="0">
                <a:latin typeface="Arial" panose="020B0604020202020204" pitchFamily="34" charset="0"/>
                <a:ea typeface="Times New Roman" panose="02020603050405020304" pitchFamily="18" charset="0"/>
                <a:cs typeface="Arial" panose="020B0604020202020204" pitchFamily="34" charset="0"/>
              </a:rPr>
              <a:t>»</a:t>
            </a:r>
            <a:r>
              <a:rPr lang="hu-HU" i="1" spc="30" dirty="0">
                <a:latin typeface="Book Antiqua" panose="02040602050305030304" pitchFamily="18" charset="0"/>
                <a:ea typeface="Times New Roman" panose="02020603050405020304" pitchFamily="18" charset="0"/>
              </a:rPr>
              <a:t>Esze van?</a:t>
            </a:r>
            <a:r>
              <a:rPr lang="hu-HU" i="1" spc="30" dirty="0">
                <a:latin typeface="Arial" panose="020B0604020202020204" pitchFamily="34" charset="0"/>
                <a:ea typeface="Times New Roman" panose="02020603050405020304" pitchFamily="18" charset="0"/>
                <a:cs typeface="Arial" panose="020B0604020202020204" pitchFamily="34" charset="0"/>
              </a:rPr>
              <a:t>«</a:t>
            </a:r>
            <a:r>
              <a:rPr lang="hu-HU" i="1" spc="30" dirty="0">
                <a:latin typeface="Book Antiqua" panose="02040602050305030304" pitchFamily="18" charset="0"/>
                <a:ea typeface="Times New Roman" panose="02020603050405020304" pitchFamily="18" charset="0"/>
              </a:rPr>
              <a:t> Azt mondja édesapám: </a:t>
            </a:r>
            <a:r>
              <a:rPr lang="hu-HU" i="1" spc="30" dirty="0">
                <a:latin typeface="Arial" panose="020B0604020202020204" pitchFamily="34" charset="0"/>
                <a:ea typeface="Times New Roman" panose="02020603050405020304" pitchFamily="18" charset="0"/>
                <a:cs typeface="Arial" panose="020B0604020202020204" pitchFamily="34" charset="0"/>
              </a:rPr>
              <a:t>»</a:t>
            </a:r>
            <a:r>
              <a:rPr lang="hu-HU" i="1" spc="30" dirty="0">
                <a:latin typeface="Book Antiqua" panose="02040602050305030304" pitchFamily="18" charset="0"/>
                <a:ea typeface="Times New Roman" panose="02020603050405020304" pitchFamily="18" charset="0"/>
              </a:rPr>
              <a:t>A tiszteletes úr azt mondja, hogy van!</a:t>
            </a:r>
            <a:r>
              <a:rPr lang="hu-HU" i="1" spc="30" dirty="0">
                <a:latin typeface="Arial" panose="020B0604020202020204" pitchFamily="34" charset="0"/>
                <a:ea typeface="Times New Roman" panose="02020603050405020304" pitchFamily="18" charset="0"/>
                <a:cs typeface="Arial" panose="020B0604020202020204" pitchFamily="34" charset="0"/>
              </a:rPr>
              <a:t>«</a:t>
            </a:r>
            <a:r>
              <a:rPr lang="hu-HU" i="1" spc="30" dirty="0">
                <a:latin typeface="Book Antiqua" panose="02040602050305030304" pitchFamily="18" charset="0"/>
                <a:ea typeface="Times New Roman" panose="02020603050405020304" pitchFamily="18" charset="0"/>
              </a:rPr>
              <a:t> </a:t>
            </a:r>
            <a:r>
              <a:rPr lang="hu-HU" i="1" spc="30" dirty="0">
                <a:latin typeface="Arial" panose="020B0604020202020204" pitchFamily="34" charset="0"/>
                <a:ea typeface="Times New Roman" panose="02020603050405020304" pitchFamily="18" charset="0"/>
                <a:cs typeface="Arial" panose="020B0604020202020204" pitchFamily="34" charset="0"/>
              </a:rPr>
              <a:t>»</a:t>
            </a:r>
            <a:r>
              <a:rPr lang="hu-HU" i="1" spc="30" dirty="0">
                <a:latin typeface="Book Antiqua" panose="02040602050305030304" pitchFamily="18" charset="0"/>
                <a:ea typeface="Times New Roman" panose="02020603050405020304" pitchFamily="18" charset="0"/>
              </a:rPr>
              <a:t>Hát akkor küldjék kollégiumba!</a:t>
            </a:r>
            <a:r>
              <a:rPr lang="hu-HU" i="1" spc="30" dirty="0">
                <a:latin typeface="Arial" panose="020B0604020202020204" pitchFamily="34" charset="0"/>
                <a:ea typeface="Times New Roman" panose="02020603050405020304" pitchFamily="18" charset="0"/>
                <a:cs typeface="Arial" panose="020B0604020202020204" pitchFamily="34" charset="0"/>
              </a:rPr>
              <a:t>«</a:t>
            </a:r>
            <a:r>
              <a:rPr lang="hu-HU" i="1" spc="30" dirty="0">
                <a:latin typeface="Book Antiqua" panose="02040602050305030304" pitchFamily="18" charset="0"/>
                <a:ea typeface="Times New Roman" panose="02020603050405020304" pitchFamily="18" charset="0"/>
              </a:rPr>
              <a:t> </a:t>
            </a:r>
            <a:r>
              <a:rPr lang="hu-HU" i="1" dirty="0">
                <a:latin typeface="Book Antiqua" panose="02040602050305030304" pitchFamily="18" charset="0"/>
              </a:rPr>
              <a:t>Hazafelé menet feküdtem a szekéren, apám hátrafordult, és azt kérdi tőlem: </a:t>
            </a:r>
            <a:r>
              <a:rPr lang="hu-HU" i="1" dirty="0">
                <a:latin typeface="Arial" panose="020B0604020202020204" pitchFamily="34" charset="0"/>
                <a:cs typeface="Arial" panose="020B0604020202020204" pitchFamily="34" charset="0"/>
              </a:rPr>
              <a:t>«</a:t>
            </a:r>
            <a:r>
              <a:rPr lang="hu-HU" i="1" dirty="0">
                <a:latin typeface="Book Antiqua" panose="02040602050305030304" pitchFamily="18" charset="0"/>
              </a:rPr>
              <a:t>Elmész a kollégiumba?</a:t>
            </a:r>
            <a:r>
              <a:rPr lang="hu-HU" i="1" dirty="0">
                <a:latin typeface="Arial" panose="020B0604020202020204" pitchFamily="34" charset="0"/>
                <a:cs typeface="Arial" panose="020B0604020202020204" pitchFamily="34" charset="0"/>
              </a:rPr>
              <a:t>«</a:t>
            </a:r>
            <a:r>
              <a:rPr lang="hu-HU" i="1" dirty="0">
                <a:latin typeface="Book Antiqua" panose="02040602050305030304" pitchFamily="18" charset="0"/>
              </a:rPr>
              <a:t>, mondom: </a:t>
            </a:r>
            <a:r>
              <a:rPr lang="hu-HU" i="1" dirty="0">
                <a:latin typeface="Arial" panose="020B0604020202020204" pitchFamily="34" charset="0"/>
                <a:cs typeface="Arial" panose="020B0604020202020204" pitchFamily="34" charset="0"/>
              </a:rPr>
              <a:t>»</a:t>
            </a:r>
            <a:r>
              <a:rPr lang="hu-HU" i="1" dirty="0">
                <a:latin typeface="Book Antiqua" panose="02040602050305030304" pitchFamily="18" charset="0"/>
              </a:rPr>
              <a:t>El.</a:t>
            </a:r>
            <a:r>
              <a:rPr lang="hu-HU" i="1" dirty="0">
                <a:latin typeface="Arial" panose="020B0604020202020204" pitchFamily="34" charset="0"/>
                <a:cs typeface="Arial" panose="020B0604020202020204" pitchFamily="34" charset="0"/>
              </a:rPr>
              <a:t>«</a:t>
            </a:r>
            <a:r>
              <a:rPr lang="hu-HU" i="1" dirty="0">
                <a:latin typeface="Book Antiqua" panose="02040602050305030304" pitchFamily="18" charset="0"/>
              </a:rPr>
              <a:t> </a:t>
            </a:r>
            <a:r>
              <a:rPr lang="hu-HU" i="1" dirty="0">
                <a:latin typeface="Book Antiqua" panose="02040602050305030304" pitchFamily="18" charset="0"/>
                <a:cs typeface="Arial" panose="020B0604020202020204" pitchFamily="34" charset="0"/>
              </a:rPr>
              <a:t>»</a:t>
            </a:r>
            <a:r>
              <a:rPr lang="hu-HU" i="1" dirty="0">
                <a:latin typeface="Book Antiqua" panose="02040602050305030304" pitchFamily="18" charset="0"/>
              </a:rPr>
              <a:t>Megállod a helyed?</a:t>
            </a:r>
            <a:r>
              <a:rPr lang="hu-HU" i="1" dirty="0">
                <a:latin typeface="Arial" panose="020B0604020202020204" pitchFamily="34" charset="0"/>
                <a:cs typeface="Arial" panose="020B0604020202020204" pitchFamily="34" charset="0"/>
              </a:rPr>
              <a:t>«</a:t>
            </a:r>
            <a:r>
              <a:rPr lang="hu-HU" i="1" dirty="0">
                <a:latin typeface="Book Antiqua" panose="02040602050305030304" pitchFamily="18" charset="0"/>
              </a:rPr>
              <a:t> </a:t>
            </a:r>
            <a:r>
              <a:rPr lang="hu-HU" i="1" dirty="0">
                <a:latin typeface="Book Antiqua" panose="02040602050305030304" pitchFamily="18" charset="0"/>
                <a:cs typeface="Arial" panose="020B0604020202020204" pitchFamily="34" charset="0"/>
              </a:rPr>
              <a:t>»</a:t>
            </a:r>
            <a:r>
              <a:rPr lang="hu-HU" i="1" dirty="0">
                <a:latin typeface="Book Antiqua" panose="02040602050305030304" pitchFamily="18" charset="0"/>
              </a:rPr>
              <a:t>Meg!</a:t>
            </a:r>
            <a:r>
              <a:rPr lang="hu-HU" i="1" dirty="0">
                <a:latin typeface="Arial" panose="020B0604020202020204" pitchFamily="34" charset="0"/>
                <a:cs typeface="Arial" panose="020B0604020202020204" pitchFamily="34" charset="0"/>
              </a:rPr>
              <a:t>«</a:t>
            </a:r>
            <a:r>
              <a:rPr lang="hu-HU" i="1" spc="30" dirty="0">
                <a:latin typeface="Book Antiqua" panose="02040602050305030304" pitchFamily="18" charset="0"/>
              </a:rPr>
              <a:t>”</a:t>
            </a:r>
            <a:endParaRPr lang="en-US" dirty="0">
              <a:latin typeface="Book Antiqua" panose="0204060205030503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2433593782"/>
      </p:ext>
    </p:extLst>
  </p:cSld>
  <p:clrMapOvr>
    <a:masterClrMapping/>
  </p:clrMapOvr>
  <p:transition spd="med">
    <p:circl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algn="just"/>
            <a:r>
              <a:rPr lang="hu-HU" sz="3600" dirty="0">
                <a:latin typeface="Book Antiqua" panose="02040602050305030304" pitchFamily="18" charset="0"/>
              </a:rPr>
              <a:t> </a:t>
            </a:r>
            <a:r>
              <a:rPr lang="hu-HU" sz="3400" dirty="0">
                <a:latin typeface="Book Antiqua" panose="02040602050305030304" pitchFamily="18" charset="0"/>
              </a:rPr>
              <a:t>1941</a:t>
            </a:r>
            <a:r>
              <a:rPr lang="hu-HU" sz="3400" i="1" dirty="0"/>
              <a:t>–</a:t>
            </a:r>
            <a:r>
              <a:rPr lang="hu-HU" sz="3400" dirty="0">
                <a:latin typeface="Book Antiqua" panose="02040602050305030304" pitchFamily="18" charset="0"/>
              </a:rPr>
              <a:t>1944 </a:t>
            </a:r>
            <a:r>
              <a:rPr lang="en-US" sz="3400" dirty="0">
                <a:latin typeface="Book Antiqua" panose="02040602050305030304" pitchFamily="18" charset="0"/>
              </a:rPr>
              <a:t>k</a:t>
            </a:r>
            <a:r>
              <a:rPr lang="hu-HU" sz="3400" dirty="0" err="1">
                <a:latin typeface="Book Antiqua" panose="02040602050305030304" pitchFamily="18" charset="0"/>
              </a:rPr>
              <a:t>özött</a:t>
            </a:r>
            <a:r>
              <a:rPr lang="hu-HU" sz="3400" dirty="0">
                <a:latin typeface="Book Antiqua" panose="02040602050305030304" pitchFamily="18" charset="0"/>
              </a:rPr>
              <a:t> a székelyudvarhelyi Református Kollégium tanulója.</a:t>
            </a:r>
          </a:p>
          <a:p>
            <a:pPr algn="just"/>
            <a:r>
              <a:rPr lang="hu-HU" sz="3400" dirty="0">
                <a:latin typeface="Book Antiqua" panose="02040602050305030304" pitchFamily="18" charset="0"/>
              </a:rPr>
              <a:t> 1944</a:t>
            </a:r>
            <a:r>
              <a:rPr lang="hu-HU" sz="3400" i="1" dirty="0"/>
              <a:t>–</a:t>
            </a:r>
            <a:r>
              <a:rPr lang="hu-HU" sz="3400" dirty="0">
                <a:latin typeface="Book Antiqua" panose="02040602050305030304" pitchFamily="18" charset="0"/>
              </a:rPr>
              <a:t>1945 a Római Katolikus Főgimnázium magántanulója.</a:t>
            </a:r>
          </a:p>
          <a:p>
            <a:pPr lvl="1" algn="just"/>
            <a:r>
              <a:rPr lang="hu-HU" sz="3200" dirty="0">
                <a:latin typeface="Book Antiqua" panose="02040602050305030304" pitchFamily="18" charset="0"/>
              </a:rPr>
              <a:t>háború vége</a:t>
            </a:r>
          </a:p>
          <a:p>
            <a:pPr lvl="1" algn="just"/>
            <a:r>
              <a:rPr lang="hu-HU" sz="3200" dirty="0">
                <a:latin typeface="Book Antiqua" panose="02040602050305030304" pitchFamily="18" charset="0"/>
              </a:rPr>
              <a:t>Petru Groza-kormány</a:t>
            </a:r>
          </a:p>
          <a:p>
            <a:pPr lvl="1" algn="just"/>
            <a:r>
              <a:rPr lang="hu-HU" sz="3200" dirty="0">
                <a:latin typeface="Book Antiqua" panose="02040602050305030304" pitchFamily="18" charset="0"/>
              </a:rPr>
              <a:t>felekezeti iskolák bezárása</a:t>
            </a:r>
          </a:p>
          <a:p>
            <a:pPr algn="just"/>
            <a:r>
              <a:rPr lang="hu-HU" sz="3400" dirty="0">
                <a:latin typeface="Book Antiqua" panose="02040602050305030304" pitchFamily="18" charset="0"/>
              </a:rPr>
              <a:t>1946–1950 között Fémipari Középiskola </a:t>
            </a:r>
          </a:p>
          <a:p>
            <a:pPr marL="457200" lvl="1" indent="0" algn="just">
              <a:buNone/>
            </a:pPr>
            <a:r>
              <a:rPr lang="hu-HU" sz="3400" dirty="0">
                <a:latin typeface="Book Antiqua" panose="02040602050305030304" pitchFamily="18" charset="0"/>
              </a:rPr>
              <a:t>tanulója.</a:t>
            </a:r>
          </a:p>
          <a:p>
            <a:pPr lvl="1" algn="just"/>
            <a:endParaRPr lang="hu-HU" sz="3200" dirty="0">
              <a:latin typeface="Book Antiqua" panose="02040602050305030304" pitchFamily="18" charset="0"/>
            </a:endParaRPr>
          </a:p>
          <a:p>
            <a:endParaRPr lang="hu-HU" sz="3600" dirty="0">
              <a:latin typeface="Book Antiqua" panose="02040602050305030304" pitchFamily="18" charset="0"/>
            </a:endParaRPr>
          </a:p>
          <a:p>
            <a:endParaRPr lang="hu-HU" sz="3600" dirty="0">
              <a:latin typeface="Book Antiqua" panose="02040602050305030304" pitchFamily="18" charset="0"/>
            </a:endParaRPr>
          </a:p>
          <a:p>
            <a:endParaRPr lang="en-US" sz="3600" dirty="0">
              <a:latin typeface="Book Antiqua" panose="0204060205030503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488" y="4181457"/>
            <a:ext cx="3614670" cy="2409780"/>
          </a:xfrm>
          <a:prstGeom prst="rect">
            <a:avLst/>
          </a:prstGeom>
        </p:spPr>
      </p:pic>
      <p:sp>
        <p:nvSpPr>
          <p:cNvPr id="5" name="TextBox 4"/>
          <p:cNvSpPr txBox="1"/>
          <p:nvPr/>
        </p:nvSpPr>
        <p:spPr>
          <a:xfrm>
            <a:off x="370936" y="6591237"/>
            <a:ext cx="3614467" cy="338554"/>
          </a:xfrm>
          <a:prstGeom prst="rect">
            <a:avLst/>
          </a:prstGeom>
          <a:noFill/>
        </p:spPr>
        <p:txBody>
          <a:bodyPr wrap="square" rtlCol="0">
            <a:spAutoFit/>
          </a:bodyPr>
          <a:lstStyle/>
          <a:p>
            <a:pPr algn="ctr"/>
            <a:r>
              <a:rPr lang="hu-HU" sz="1600" dirty="0">
                <a:latin typeface="Book Antiqua" pitchFamily="18" charset="0"/>
              </a:rPr>
              <a:t>A kép forrása: http://refkol.ro/</a:t>
            </a:r>
            <a:endParaRPr lang="en-US" sz="1600" dirty="0">
              <a:latin typeface="Book Antiqua"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2783" y="1832379"/>
            <a:ext cx="3769217" cy="5025622"/>
          </a:xfrm>
          <a:prstGeom prst="rect">
            <a:avLst/>
          </a:prstGeom>
        </p:spPr>
      </p:pic>
    </p:spTree>
    <p:extLst>
      <p:ext uri="{BB962C8B-B14F-4D97-AF65-F5344CB8AC3E}">
        <p14:creationId xmlns:p14="http://schemas.microsoft.com/office/powerpoint/2010/main" val="4243242123"/>
      </p:ext>
    </p:extLst>
  </p:cSld>
  <p:clrMapOvr>
    <a:masterClrMapping/>
  </p:clrMapOvr>
  <p:transition spd="med">
    <p:circl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910" y="0"/>
            <a:ext cx="11237890" cy="1325563"/>
          </a:xfrm>
        </p:spPr>
        <p:txBody>
          <a:bodyPr>
            <a:normAutofit/>
          </a:bodyPr>
          <a:lstStyle/>
          <a:p>
            <a:r>
              <a:rPr lang="hu-HU" sz="4000" b="1" dirty="0">
                <a:latin typeface="Book Antiqua" panose="02040602050305030304" pitchFamily="18" charset="0"/>
              </a:rPr>
              <a:t>Költői indulása</a:t>
            </a:r>
            <a:endParaRPr lang="en-US" sz="4000" b="1" dirty="0">
              <a:latin typeface="Book Antiqua" panose="02040602050305030304" pitchFamily="18" charset="0"/>
            </a:endParaRPr>
          </a:p>
        </p:txBody>
      </p:sp>
      <p:sp>
        <p:nvSpPr>
          <p:cNvPr id="3" name="Content Placeholder 2"/>
          <p:cNvSpPr>
            <a:spLocks noGrp="1"/>
          </p:cNvSpPr>
          <p:nvPr>
            <p:ph idx="1"/>
          </p:nvPr>
        </p:nvSpPr>
        <p:spPr>
          <a:xfrm>
            <a:off x="115910" y="1066771"/>
            <a:ext cx="11237890" cy="4351338"/>
          </a:xfrm>
        </p:spPr>
        <p:txBody>
          <a:bodyPr>
            <a:normAutofit/>
          </a:bodyPr>
          <a:lstStyle/>
          <a:p>
            <a:pPr algn="just"/>
            <a:r>
              <a:rPr lang="hu-HU" sz="3600" dirty="0">
                <a:latin typeface="Book Antiqua" panose="02040602050305030304" pitchFamily="18" charset="0"/>
              </a:rPr>
              <a:t>1950-ben </a:t>
            </a:r>
            <a:r>
              <a:rPr lang="hu-HU" sz="3600" dirty="0" err="1">
                <a:latin typeface="Book Antiqua" panose="02040602050305030304" pitchFamily="18" charset="0"/>
              </a:rPr>
              <a:t>Páskándi</a:t>
            </a:r>
            <a:r>
              <a:rPr lang="hu-HU" sz="3600" dirty="0">
                <a:latin typeface="Book Antiqua" panose="02040602050305030304" pitchFamily="18" charset="0"/>
              </a:rPr>
              <a:t> Géza fedezi fel a szakközépiskola faliújságán </a:t>
            </a:r>
            <a:r>
              <a:rPr lang="hu-HU" sz="3600" dirty="0" err="1">
                <a:latin typeface="Book Antiqua" panose="02040602050305030304" pitchFamily="18" charset="0"/>
              </a:rPr>
              <a:t>Kányádi</a:t>
            </a:r>
            <a:r>
              <a:rPr lang="hu-HU" sz="3600" dirty="0">
                <a:latin typeface="Book Antiqua" panose="02040602050305030304" pitchFamily="18" charset="0"/>
              </a:rPr>
              <a:t> </a:t>
            </a:r>
            <a:r>
              <a:rPr lang="hu-HU" sz="3600" i="1" dirty="0">
                <a:latin typeface="Book Antiqua" panose="02040602050305030304" pitchFamily="18" charset="0"/>
              </a:rPr>
              <a:t>Beke Pista levelet ír </a:t>
            </a:r>
            <a:r>
              <a:rPr lang="hu-HU" sz="3600" dirty="0">
                <a:latin typeface="Book Antiqua" panose="02040602050305030304" pitchFamily="18" charset="0"/>
              </a:rPr>
              <a:t>című versét.</a:t>
            </a:r>
          </a:p>
          <a:p>
            <a:pPr lvl="1" algn="just"/>
            <a:r>
              <a:rPr lang="hu-HU" sz="3200" dirty="0">
                <a:latin typeface="Book Antiqua" panose="02040602050305030304" pitchFamily="18" charset="0"/>
              </a:rPr>
              <a:t>Közli az </a:t>
            </a:r>
            <a:r>
              <a:rPr lang="hu-HU" sz="3200" i="1" dirty="0">
                <a:latin typeface="Book Antiqua" panose="02040602050305030304" pitchFamily="18" charset="0"/>
              </a:rPr>
              <a:t>Ifjúmunkás </a:t>
            </a:r>
            <a:r>
              <a:rPr lang="hu-HU" sz="3200" dirty="0">
                <a:latin typeface="Book Antiqua" panose="02040602050305030304" pitchFamily="18" charset="0"/>
              </a:rPr>
              <a:t>című lapban.</a:t>
            </a:r>
          </a:p>
          <a:p>
            <a:pPr lvl="1" algn="just"/>
            <a:r>
              <a:rPr lang="hu-HU" sz="3200" dirty="0">
                <a:latin typeface="Book Antiqua" panose="02040602050305030304" pitchFamily="18" charset="0"/>
              </a:rPr>
              <a:t>Később a kolozsvári </a:t>
            </a:r>
            <a:r>
              <a:rPr lang="hu-HU" sz="3200" i="1" dirty="0">
                <a:latin typeface="Book Antiqua" panose="02040602050305030304" pitchFamily="18" charset="0"/>
              </a:rPr>
              <a:t>Utunk</a:t>
            </a:r>
            <a:r>
              <a:rPr lang="hu-HU" sz="3200" dirty="0">
                <a:latin typeface="Book Antiqua" panose="02040602050305030304" pitchFamily="18" charset="0"/>
              </a:rPr>
              <a:t>ban is megjelenik.</a:t>
            </a:r>
          </a:p>
          <a:p>
            <a:pPr lvl="1" algn="just"/>
            <a:endParaRPr lang="en-US" sz="3200" dirty="0">
              <a:latin typeface="Book Antiqua" panose="0204060205030503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8567" y="2317663"/>
            <a:ext cx="2509163" cy="3784311"/>
          </a:xfrm>
          <a:prstGeom prst="rect">
            <a:avLst/>
          </a:prstGeom>
        </p:spPr>
      </p:pic>
      <p:sp>
        <p:nvSpPr>
          <p:cNvPr id="5" name="TextBox 4"/>
          <p:cNvSpPr txBox="1"/>
          <p:nvPr/>
        </p:nvSpPr>
        <p:spPr>
          <a:xfrm>
            <a:off x="8474299" y="6101974"/>
            <a:ext cx="3717701" cy="707886"/>
          </a:xfrm>
          <a:prstGeom prst="rect">
            <a:avLst/>
          </a:prstGeom>
          <a:noFill/>
        </p:spPr>
        <p:txBody>
          <a:bodyPr wrap="square" rtlCol="0">
            <a:spAutoFit/>
          </a:bodyPr>
          <a:lstStyle/>
          <a:p>
            <a:pPr algn="ctr"/>
            <a:r>
              <a:rPr lang="hu-HU" sz="2000" dirty="0" err="1">
                <a:latin typeface="Book Antiqua" panose="02040602050305030304" pitchFamily="18" charset="0"/>
              </a:rPr>
              <a:t>Páskándi</a:t>
            </a:r>
            <a:r>
              <a:rPr lang="hu-HU" sz="2000" dirty="0">
                <a:latin typeface="Book Antiqua" panose="02040602050305030304" pitchFamily="18" charset="0"/>
              </a:rPr>
              <a:t> Géza</a:t>
            </a:r>
          </a:p>
          <a:p>
            <a:pPr algn="ctr"/>
            <a:r>
              <a:rPr lang="hu-HU" sz="2000" dirty="0">
                <a:latin typeface="Book Antiqua" panose="02040602050305030304" pitchFamily="18" charset="0"/>
              </a:rPr>
              <a:t> (</a:t>
            </a:r>
            <a:r>
              <a:rPr lang="hu-HU" sz="2000" dirty="0" err="1">
                <a:latin typeface="Book Antiqua" panose="02040602050305030304" pitchFamily="18" charset="0"/>
              </a:rPr>
              <a:t>Szatmárhegy</a:t>
            </a:r>
            <a:r>
              <a:rPr lang="hu-HU" sz="2000" dirty="0">
                <a:latin typeface="Book Antiqua" panose="02040602050305030304" pitchFamily="18" charset="0"/>
              </a:rPr>
              <a:t>, 1933–1995, Bp.) </a:t>
            </a:r>
            <a:endParaRPr lang="en-US" sz="2000" dirty="0">
              <a:latin typeface="Book Antiqua" panose="0204060205030503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6280" y="3269943"/>
            <a:ext cx="2691044" cy="3588058"/>
          </a:xfrm>
          <a:prstGeom prst="rect">
            <a:avLst/>
          </a:prstGeom>
        </p:spPr>
      </p:pic>
    </p:spTree>
    <p:extLst>
      <p:ext uri="{BB962C8B-B14F-4D97-AF65-F5344CB8AC3E}">
        <p14:creationId xmlns:p14="http://schemas.microsoft.com/office/powerpoint/2010/main" val="1789569645"/>
      </p:ext>
    </p:extLst>
  </p:cSld>
  <p:clrMapOvr>
    <a:masterClrMapping/>
  </p:clrMapOvr>
  <p:transition spd="med">
    <p:circl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851" y="0"/>
            <a:ext cx="11018949" cy="1325563"/>
          </a:xfrm>
        </p:spPr>
        <p:txBody>
          <a:bodyPr>
            <a:normAutofit/>
          </a:bodyPr>
          <a:lstStyle/>
          <a:p>
            <a:r>
              <a:rPr lang="hu-HU" sz="4000" b="1" dirty="0">
                <a:latin typeface="Book Antiqua" panose="02040602050305030304" pitchFamily="18" charset="0"/>
              </a:rPr>
              <a:t>Egyetemi tanulmányai</a:t>
            </a:r>
            <a:endParaRPr lang="en-US" sz="4000" b="1" dirty="0">
              <a:latin typeface="Book Antiqua" panose="02040602050305030304" pitchFamily="18" charset="0"/>
            </a:endParaRPr>
          </a:p>
        </p:txBody>
      </p:sp>
      <p:sp>
        <p:nvSpPr>
          <p:cNvPr id="3" name="Content Placeholder 2"/>
          <p:cNvSpPr>
            <a:spLocks noGrp="1"/>
          </p:cNvSpPr>
          <p:nvPr>
            <p:ph idx="1"/>
          </p:nvPr>
        </p:nvSpPr>
        <p:spPr>
          <a:xfrm>
            <a:off x="334851" y="2661208"/>
            <a:ext cx="11513711" cy="4351338"/>
          </a:xfrm>
        </p:spPr>
        <p:txBody>
          <a:bodyPr>
            <a:normAutofit/>
          </a:bodyPr>
          <a:lstStyle/>
          <a:p>
            <a:r>
              <a:rPr lang="hu-HU" sz="3600" dirty="0">
                <a:latin typeface="Book Antiqua" panose="02040602050305030304" pitchFamily="18" charset="0"/>
              </a:rPr>
              <a:t>1950-ben Kolozsvárra költözik.</a:t>
            </a:r>
          </a:p>
          <a:p>
            <a:pPr algn="just"/>
            <a:r>
              <a:rPr lang="hu-HU" sz="3600" dirty="0">
                <a:latin typeface="Book Antiqua" panose="02040602050305030304" pitchFamily="18" charset="0"/>
              </a:rPr>
              <a:t>A Szentgyörgyi István Színművészeti Főiskola hallgatója fél évig.</a:t>
            </a:r>
          </a:p>
          <a:p>
            <a:pPr algn="just"/>
            <a:r>
              <a:rPr lang="hu-HU" sz="3600" dirty="0">
                <a:latin typeface="Book Antiqua" panose="02040602050305030304" pitchFamily="18" charset="0"/>
              </a:rPr>
              <a:t>Átiratkozik a kolozsvári Bolyai Tudományegyetem Nyelv- és Irodalomtudományi Karára.</a:t>
            </a:r>
          </a:p>
          <a:p>
            <a:pPr algn="just"/>
            <a:r>
              <a:rPr lang="en-US" sz="3600" dirty="0">
                <a:latin typeface="Book Antiqua" panose="02040602050305030304" pitchFamily="18" charset="0"/>
              </a:rPr>
              <a:t>1954-ben </a:t>
            </a:r>
            <a:r>
              <a:rPr lang="en-US" sz="3600" dirty="0" err="1">
                <a:latin typeface="Book Antiqua" panose="02040602050305030304" pitchFamily="18" charset="0"/>
              </a:rPr>
              <a:t>szerez</a:t>
            </a:r>
            <a:r>
              <a:rPr lang="en-US" sz="3600" dirty="0">
                <a:latin typeface="Book Antiqua" panose="02040602050305030304" pitchFamily="18" charset="0"/>
              </a:rPr>
              <a:t> </a:t>
            </a:r>
            <a:r>
              <a:rPr lang="en-US" sz="3600" dirty="0" err="1">
                <a:latin typeface="Book Antiqua" panose="02040602050305030304" pitchFamily="18" charset="0"/>
              </a:rPr>
              <a:t>magyar</a:t>
            </a:r>
            <a:r>
              <a:rPr lang="en-US" sz="3600" dirty="0">
                <a:latin typeface="Book Antiqua" panose="02040602050305030304" pitchFamily="18" charset="0"/>
              </a:rPr>
              <a:t> </a:t>
            </a:r>
            <a:r>
              <a:rPr lang="en-US" sz="3600" dirty="0" err="1">
                <a:latin typeface="Book Antiqua" panose="02040602050305030304" pitchFamily="18" charset="0"/>
              </a:rPr>
              <a:t>irodalom</a:t>
            </a:r>
            <a:r>
              <a:rPr lang="en-US" sz="3600" dirty="0">
                <a:latin typeface="Book Antiqua" panose="02040602050305030304" pitchFamily="18" charset="0"/>
              </a:rPr>
              <a:t> </a:t>
            </a:r>
            <a:r>
              <a:rPr lang="en-US" sz="3600" dirty="0" err="1">
                <a:latin typeface="Book Antiqua" panose="02040602050305030304" pitchFamily="18" charset="0"/>
              </a:rPr>
              <a:t>szakos</a:t>
            </a:r>
            <a:r>
              <a:rPr lang="en-US" sz="3600" dirty="0">
                <a:latin typeface="Book Antiqua" panose="02040602050305030304" pitchFamily="18" charset="0"/>
              </a:rPr>
              <a:t> </a:t>
            </a:r>
            <a:r>
              <a:rPr lang="en-US" sz="3600" dirty="0" err="1">
                <a:latin typeface="Book Antiqua" panose="02040602050305030304" pitchFamily="18" charset="0"/>
              </a:rPr>
              <a:t>tanári</a:t>
            </a:r>
            <a:r>
              <a:rPr lang="en-US" sz="3600" dirty="0">
                <a:latin typeface="Book Antiqua" panose="02040602050305030304" pitchFamily="18" charset="0"/>
              </a:rPr>
              <a:t> </a:t>
            </a:r>
            <a:r>
              <a:rPr lang="en-US" sz="3600" dirty="0" err="1">
                <a:latin typeface="Book Antiqua" panose="02040602050305030304" pitchFamily="18" charset="0"/>
              </a:rPr>
              <a:t>diplomát</a:t>
            </a:r>
            <a:r>
              <a:rPr lang="hu-HU" sz="3600" dirty="0">
                <a:latin typeface="Book Antiqua" panose="02040602050305030304" pitchFamily="18" charset="0"/>
              </a:rPr>
              <a:t>.</a:t>
            </a:r>
            <a:endParaRPr lang="en-US" sz="3600" dirty="0">
              <a:latin typeface="Book Antiqua" panose="0204060205030503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7330" y="0"/>
            <a:ext cx="3614670" cy="2320999"/>
          </a:xfrm>
          <a:prstGeom prst="rect">
            <a:avLst/>
          </a:prstGeom>
        </p:spPr>
      </p:pic>
      <p:sp>
        <p:nvSpPr>
          <p:cNvPr id="5" name="TextBox 4"/>
          <p:cNvSpPr txBox="1"/>
          <p:nvPr/>
        </p:nvSpPr>
        <p:spPr>
          <a:xfrm>
            <a:off x="8577330" y="2320999"/>
            <a:ext cx="3614670" cy="1077218"/>
          </a:xfrm>
          <a:prstGeom prst="rect">
            <a:avLst/>
          </a:prstGeom>
          <a:noFill/>
        </p:spPr>
        <p:txBody>
          <a:bodyPr wrap="square" rtlCol="0">
            <a:spAutoFit/>
          </a:bodyPr>
          <a:lstStyle/>
          <a:p>
            <a:pPr algn="ctr"/>
            <a:r>
              <a:rPr lang="hu-HU" sz="1600" dirty="0">
                <a:latin typeface="Book Antiqua" panose="02040602050305030304" pitchFamily="18" charset="0"/>
              </a:rPr>
              <a:t>Forrás: https://kronikaonline.ro/erdelyi-hirek/het_uj_magyar_szak_a_kolozsvari_bbte_n_</a:t>
            </a:r>
            <a:endParaRPr lang="en-US" sz="1600" dirty="0">
              <a:latin typeface="Book Antiqua" panose="02040602050305030304" pitchFamily="18" charset="0"/>
            </a:endParaRPr>
          </a:p>
        </p:txBody>
      </p:sp>
    </p:spTree>
    <p:extLst>
      <p:ext uri="{BB962C8B-B14F-4D97-AF65-F5344CB8AC3E}">
        <p14:creationId xmlns:p14="http://schemas.microsoft.com/office/powerpoint/2010/main" val="3321798373"/>
      </p:ext>
    </p:extLst>
  </p:cSld>
  <p:clrMapOvr>
    <a:masterClrMapping/>
  </p:clrMapOvr>
  <p:transition spd="med">
    <p:circl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971" y="0"/>
            <a:ext cx="10515600" cy="1325563"/>
          </a:xfrm>
        </p:spPr>
        <p:txBody>
          <a:bodyPr>
            <a:normAutofit/>
          </a:bodyPr>
          <a:lstStyle/>
          <a:p>
            <a:r>
              <a:rPr lang="hu-HU" sz="4000" b="1" dirty="0">
                <a:latin typeface="Book Antiqua" panose="02040602050305030304" pitchFamily="18" charset="0"/>
              </a:rPr>
              <a:t>Szerkesztői munkássága</a:t>
            </a:r>
            <a:endParaRPr lang="en-US" sz="4000" b="1" dirty="0">
              <a:latin typeface="Book Antiqua" panose="02040602050305030304" pitchFamily="18" charset="0"/>
            </a:endParaRPr>
          </a:p>
        </p:txBody>
      </p:sp>
      <p:sp>
        <p:nvSpPr>
          <p:cNvPr id="3" name="Content Placeholder 2"/>
          <p:cNvSpPr>
            <a:spLocks noGrp="1"/>
          </p:cNvSpPr>
          <p:nvPr>
            <p:ph idx="1"/>
          </p:nvPr>
        </p:nvSpPr>
        <p:spPr>
          <a:xfrm>
            <a:off x="321971" y="1158137"/>
            <a:ext cx="11578107" cy="4868866"/>
          </a:xfrm>
        </p:spPr>
        <p:txBody>
          <a:bodyPr>
            <a:normAutofit fontScale="92500" lnSpcReduction="10000"/>
          </a:bodyPr>
          <a:lstStyle/>
          <a:p>
            <a:pPr algn="just"/>
            <a:r>
              <a:rPr lang="hu-HU" sz="3600" dirty="0">
                <a:latin typeface="Book Antiqua" panose="02040602050305030304" pitchFamily="18" charset="0"/>
                <a:ea typeface="Times New Roman" panose="02020603050405020304" pitchFamily="18" charset="0"/>
              </a:rPr>
              <a:t>1951–53 között az </a:t>
            </a:r>
            <a:r>
              <a:rPr lang="hu-HU" sz="3600" i="1" dirty="0">
                <a:latin typeface="Book Antiqua" panose="02040602050305030304" pitchFamily="18" charset="0"/>
                <a:ea typeface="Times New Roman" panose="02020603050405020304" pitchFamily="18" charset="0"/>
              </a:rPr>
              <a:t>Irodalmi Almanach</a:t>
            </a:r>
            <a:r>
              <a:rPr lang="hu-HU" sz="3600" dirty="0">
                <a:latin typeface="Book Antiqua" panose="02040602050305030304" pitchFamily="18" charset="0"/>
                <a:ea typeface="Times New Roman" panose="02020603050405020304" pitchFamily="18" charset="0"/>
              </a:rPr>
              <a:t> szerkesztője.</a:t>
            </a:r>
          </a:p>
          <a:p>
            <a:pPr algn="just"/>
            <a:r>
              <a:rPr lang="hu-HU" sz="3600" dirty="0">
                <a:latin typeface="Book Antiqua" panose="02040602050305030304" pitchFamily="18" charset="0"/>
              </a:rPr>
              <a:t>1953-ban az </a:t>
            </a:r>
            <a:r>
              <a:rPr lang="hu-HU" sz="3600" i="1" dirty="0">
                <a:latin typeface="Book Antiqua" panose="02040602050305030304" pitchFamily="18" charset="0"/>
              </a:rPr>
              <a:t>Utunk</a:t>
            </a:r>
            <a:r>
              <a:rPr lang="hu-HU" sz="3600" dirty="0">
                <a:latin typeface="Book Antiqua" panose="02040602050305030304" pitchFamily="18" charset="0"/>
              </a:rPr>
              <a:t> szerkesztője.</a:t>
            </a:r>
          </a:p>
          <a:p>
            <a:pPr algn="just"/>
            <a:r>
              <a:rPr lang="hu-HU" sz="3600" dirty="0">
                <a:latin typeface="Book Antiqua" panose="02040602050305030304" pitchFamily="18" charset="0"/>
              </a:rPr>
              <a:t>1955</a:t>
            </a:r>
            <a:r>
              <a:rPr lang="hu-HU" sz="3600" dirty="0">
                <a:latin typeface="Book Antiqua" panose="02040602050305030304" pitchFamily="18" charset="0"/>
                <a:ea typeface="Times New Roman" panose="02020603050405020304" pitchFamily="18" charset="0"/>
              </a:rPr>
              <a:t>–1960 között a </a:t>
            </a:r>
            <a:r>
              <a:rPr lang="hu-HU" sz="3600" i="1" dirty="0">
                <a:latin typeface="Book Antiqua" panose="02040602050305030304" pitchFamily="18" charset="0"/>
                <a:ea typeface="Times New Roman" panose="02020603050405020304" pitchFamily="18" charset="0"/>
              </a:rPr>
              <a:t>Dolgozó Nő </a:t>
            </a:r>
            <a:r>
              <a:rPr lang="hu-HU" sz="3600" dirty="0">
                <a:latin typeface="Book Antiqua" panose="02040602050305030304" pitchFamily="18" charset="0"/>
                <a:ea typeface="Times New Roman" panose="02020603050405020304" pitchFamily="18" charset="0"/>
              </a:rPr>
              <a:t>szerkesztője.</a:t>
            </a:r>
          </a:p>
          <a:p>
            <a:pPr algn="just"/>
            <a:r>
              <a:rPr lang="hu-HU" sz="3600" dirty="0">
                <a:latin typeface="Book Antiqua" panose="02040602050305030304" pitchFamily="18" charset="0"/>
              </a:rPr>
              <a:t>1960</a:t>
            </a:r>
            <a:r>
              <a:rPr lang="hu-HU" sz="3600" dirty="0">
                <a:latin typeface="Book Antiqua" panose="02040602050305030304" pitchFamily="18" charset="0"/>
                <a:ea typeface="Times New Roman" panose="02020603050405020304" pitchFamily="18" charset="0"/>
              </a:rPr>
              <a:t>–1990 között a kolozsvári </a:t>
            </a:r>
            <a:r>
              <a:rPr lang="hu-HU" sz="3600" i="1" dirty="0">
                <a:latin typeface="Book Antiqua" panose="02040602050305030304" pitchFamily="18" charset="0"/>
                <a:ea typeface="Times New Roman" panose="02020603050405020304" pitchFamily="18" charset="0"/>
              </a:rPr>
              <a:t>Napsugár</a:t>
            </a:r>
            <a:r>
              <a:rPr lang="hu-HU" sz="3600" dirty="0">
                <a:latin typeface="Book Antiqua" panose="02040602050305030304" pitchFamily="18" charset="0"/>
                <a:ea typeface="Times New Roman" panose="02020603050405020304" pitchFamily="18" charset="0"/>
              </a:rPr>
              <a:t> gyermeklap szerkesztője.</a:t>
            </a:r>
          </a:p>
          <a:p>
            <a:pPr algn="just"/>
            <a:r>
              <a:rPr lang="hu-HU" sz="3600" dirty="0">
                <a:latin typeface="Book Antiqua" panose="02040602050305030304" pitchFamily="18" charset="0"/>
                <a:ea typeface="Times New Roman" panose="02020603050405020304" pitchFamily="18" charset="0"/>
              </a:rPr>
              <a:t>1998-ban a Digitális Irodalmi Akadémia </a:t>
            </a:r>
          </a:p>
          <a:p>
            <a:pPr marL="0" indent="0" algn="just">
              <a:buNone/>
            </a:pPr>
            <a:r>
              <a:rPr lang="hu-HU" sz="3600" dirty="0">
                <a:latin typeface="Book Antiqua" panose="02040602050305030304" pitchFamily="18" charset="0"/>
                <a:ea typeface="Times New Roman" panose="02020603050405020304" pitchFamily="18" charset="0"/>
              </a:rPr>
              <a:t>  tagjává választják.</a:t>
            </a:r>
          </a:p>
          <a:p>
            <a:pPr lvl="0" algn="just"/>
            <a:r>
              <a:rPr lang="hu-HU" sz="3600" dirty="0">
                <a:solidFill>
                  <a:prstClr val="black"/>
                </a:solidFill>
                <a:latin typeface="Book Antiqua" panose="02040602050305030304" pitchFamily="18" charset="0"/>
                <a:ea typeface="Times New Roman" panose="02020603050405020304" pitchFamily="18" charset="0"/>
              </a:rPr>
              <a:t>2002-ben a Magyar Művészeti Akadémia </a:t>
            </a:r>
          </a:p>
          <a:p>
            <a:pPr marL="0" lvl="0" indent="0" algn="just">
              <a:buNone/>
            </a:pPr>
            <a:r>
              <a:rPr lang="hu-HU" sz="3600" dirty="0">
                <a:solidFill>
                  <a:prstClr val="black"/>
                </a:solidFill>
                <a:latin typeface="Book Antiqua" panose="02040602050305030304" pitchFamily="18" charset="0"/>
                <a:ea typeface="Times New Roman" panose="02020603050405020304" pitchFamily="18" charset="0"/>
              </a:rPr>
              <a:t>  tagja lesz.</a:t>
            </a:r>
          </a:p>
          <a:p>
            <a:pPr marL="0" indent="0" algn="just">
              <a:buNone/>
            </a:pPr>
            <a:endParaRPr lang="hu-HU" sz="3600" dirty="0">
              <a:latin typeface="Book Antiqua" panose="02040602050305030304" pitchFamily="18" charset="0"/>
              <a:ea typeface="Times New Roman" panose="02020603050405020304" pitchFamily="18" charset="0"/>
            </a:endParaRPr>
          </a:p>
          <a:p>
            <a:pPr marL="0" indent="0" algn="just">
              <a:buNone/>
            </a:pPr>
            <a:endParaRPr lang="hu-HU" sz="3600" dirty="0">
              <a:latin typeface="Book Antiqua" panose="02040602050305030304" pitchFamily="18" charset="0"/>
              <a:ea typeface="Times New Roman" panose="02020603050405020304" pitchFamily="18" charset="0"/>
            </a:endParaRPr>
          </a:p>
          <a:p>
            <a:pPr marL="0" indent="0" algn="just">
              <a:buNone/>
            </a:pPr>
            <a:endParaRPr lang="en-US" sz="3600" dirty="0">
              <a:latin typeface="Book Antiqua" panose="0204060205030503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4964" y="3350692"/>
            <a:ext cx="2477036" cy="3507308"/>
          </a:xfrm>
          <a:prstGeom prst="rect">
            <a:avLst/>
          </a:prstGeom>
        </p:spPr>
      </p:pic>
      <p:sp>
        <p:nvSpPr>
          <p:cNvPr id="5" name="TextBox 4"/>
          <p:cNvSpPr txBox="1"/>
          <p:nvPr/>
        </p:nvSpPr>
        <p:spPr>
          <a:xfrm>
            <a:off x="4911144" y="5975178"/>
            <a:ext cx="4803820" cy="830997"/>
          </a:xfrm>
          <a:prstGeom prst="rect">
            <a:avLst/>
          </a:prstGeom>
          <a:noFill/>
        </p:spPr>
        <p:txBody>
          <a:bodyPr wrap="square" rtlCol="0">
            <a:spAutoFit/>
          </a:bodyPr>
          <a:lstStyle/>
          <a:p>
            <a:pPr algn="r"/>
            <a:r>
              <a:rPr lang="hu-HU" sz="1600" dirty="0">
                <a:latin typeface="Book Antiqua" panose="02040602050305030304" pitchFamily="18" charset="0"/>
              </a:rPr>
              <a:t>A kép forrása: </a:t>
            </a:r>
            <a:r>
              <a:rPr lang="en-US" sz="1600" dirty="0">
                <a:latin typeface="Book Antiqua" panose="02040602050305030304" pitchFamily="18" charset="0"/>
              </a:rPr>
              <a:t>https://www.yumpu.com/hu/document/view/5691169/napsugar-2009-11pdf-1686kb-napsugar</a:t>
            </a:r>
          </a:p>
        </p:txBody>
      </p:sp>
    </p:spTree>
    <p:extLst>
      <p:ext uri="{BB962C8B-B14F-4D97-AF65-F5344CB8AC3E}">
        <p14:creationId xmlns:p14="http://schemas.microsoft.com/office/powerpoint/2010/main" val="2046254585"/>
      </p:ext>
    </p:extLst>
  </p:cSld>
  <p:clrMapOvr>
    <a:masterClrMapping/>
  </p:clrMapOvr>
  <p:transition spd="med">
    <p:circl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 y="0"/>
            <a:ext cx="12191998" cy="1043189"/>
          </a:xfrm>
        </p:spPr>
        <p:txBody>
          <a:bodyPr>
            <a:normAutofit/>
          </a:bodyPr>
          <a:lstStyle/>
          <a:p>
            <a:pPr algn="ctr"/>
            <a:r>
              <a:rPr lang="hu-HU" sz="4000" b="1" dirty="0">
                <a:latin typeface="Book Antiqua" panose="02040602050305030304" pitchFamily="18" charset="0"/>
              </a:rPr>
              <a:t>Családja</a:t>
            </a:r>
            <a:endParaRPr lang="en-US" sz="4000" b="1" dirty="0">
              <a:latin typeface="Book Antiqua" panose="02040602050305030304" pitchFamily="18" charset="0"/>
            </a:endParaRPr>
          </a:p>
        </p:txBody>
      </p:sp>
      <p:sp>
        <p:nvSpPr>
          <p:cNvPr id="3" name="Content Placeholder 2"/>
          <p:cNvSpPr>
            <a:spLocks noGrp="1"/>
          </p:cNvSpPr>
          <p:nvPr>
            <p:ph idx="1"/>
          </p:nvPr>
        </p:nvSpPr>
        <p:spPr>
          <a:xfrm>
            <a:off x="1" y="850006"/>
            <a:ext cx="5962918" cy="1014939"/>
          </a:xfrm>
        </p:spPr>
        <p:txBody>
          <a:bodyPr>
            <a:normAutofit fontScale="85000" lnSpcReduction="10000"/>
          </a:bodyPr>
          <a:lstStyle/>
          <a:p>
            <a:pPr marL="0" indent="0" algn="ctr">
              <a:buNone/>
            </a:pPr>
            <a:r>
              <a:rPr lang="hu-HU" sz="3200" dirty="0">
                <a:latin typeface="Book Antiqua" panose="02040602050305030304" pitchFamily="18" charset="0"/>
                <a:ea typeface="Times New Roman" panose="02020603050405020304" pitchFamily="18" charset="0"/>
              </a:rPr>
              <a:t>1958-ban veszi feleségül </a:t>
            </a:r>
            <a:r>
              <a:rPr lang="hu-HU" sz="3200" dirty="0" err="1">
                <a:latin typeface="Book Antiqua" panose="02040602050305030304" pitchFamily="18" charset="0"/>
                <a:ea typeface="Times New Roman" panose="02020603050405020304" pitchFamily="18" charset="0"/>
              </a:rPr>
              <a:t>Tichy</a:t>
            </a:r>
            <a:r>
              <a:rPr lang="hu-HU" sz="3200" dirty="0">
                <a:latin typeface="Book Antiqua" panose="02040602050305030304" pitchFamily="18" charset="0"/>
                <a:ea typeface="Times New Roman" panose="02020603050405020304" pitchFamily="18" charset="0"/>
              </a:rPr>
              <a:t> Mária Magdolna tanárt, szerkesztőt.</a:t>
            </a:r>
          </a:p>
          <a:p>
            <a:pPr marL="0" indent="0" algn="ctr">
              <a:buNone/>
            </a:pPr>
            <a:endParaRPr lang="hu-HU" sz="3600" dirty="0">
              <a:latin typeface="Book Antiqua" panose="02040602050305030304" pitchFamily="18" charset="0"/>
              <a:ea typeface="Times New Roman" panose="02020603050405020304" pitchFamily="18" charset="0"/>
            </a:endParaRPr>
          </a:p>
          <a:p>
            <a:pPr algn="ctr"/>
            <a:endParaRPr lang="en-US" sz="3600" dirty="0">
              <a:latin typeface="Book Antiqua" panose="0204060205030503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2422" y="1864945"/>
            <a:ext cx="2838075" cy="4162058"/>
          </a:xfrm>
          <a:prstGeom prst="rect">
            <a:avLst/>
          </a:prstGeom>
        </p:spPr>
      </p:pic>
      <p:sp>
        <p:nvSpPr>
          <p:cNvPr id="5" name="TextBox 4"/>
          <p:cNvSpPr txBox="1"/>
          <p:nvPr/>
        </p:nvSpPr>
        <p:spPr>
          <a:xfrm>
            <a:off x="341291" y="6027003"/>
            <a:ext cx="5280338" cy="830997"/>
          </a:xfrm>
          <a:prstGeom prst="rect">
            <a:avLst/>
          </a:prstGeom>
          <a:noFill/>
        </p:spPr>
        <p:txBody>
          <a:bodyPr wrap="square" rtlCol="0">
            <a:spAutoFit/>
          </a:bodyPr>
          <a:lstStyle/>
          <a:p>
            <a:pPr algn="ctr"/>
            <a:r>
              <a:rPr lang="hu-HU" sz="1600" dirty="0">
                <a:latin typeface="Book Antiqua" panose="02040602050305030304" pitchFamily="18" charset="0"/>
              </a:rPr>
              <a:t>A kép forrása: https://www.facebook.com/erdelyi.magyar.irodalom/photos/a.1117256755074010/1275086935957657/</a:t>
            </a:r>
            <a:endParaRPr lang="en-US" sz="1600" dirty="0">
              <a:latin typeface="Book Antiqua" panose="0204060205030503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3181" y="1865190"/>
            <a:ext cx="3082343" cy="4161813"/>
          </a:xfrm>
          <a:prstGeom prst="rect">
            <a:avLst/>
          </a:prstGeom>
        </p:spPr>
      </p:pic>
      <p:sp>
        <p:nvSpPr>
          <p:cNvPr id="7" name="TextBox 6"/>
          <p:cNvSpPr txBox="1"/>
          <p:nvPr/>
        </p:nvSpPr>
        <p:spPr>
          <a:xfrm>
            <a:off x="7183727" y="850006"/>
            <a:ext cx="4341253" cy="1200329"/>
          </a:xfrm>
          <a:prstGeom prst="rect">
            <a:avLst/>
          </a:prstGeom>
          <a:noFill/>
        </p:spPr>
        <p:txBody>
          <a:bodyPr wrap="none" rtlCol="0">
            <a:spAutoFit/>
          </a:bodyPr>
          <a:lstStyle/>
          <a:p>
            <a:pPr algn="ctr"/>
            <a:r>
              <a:rPr lang="hu-HU" sz="2700" dirty="0">
                <a:latin typeface="Book Antiqua" panose="02040602050305030304" pitchFamily="18" charset="0"/>
                <a:ea typeface="Times New Roman" panose="02020603050405020304" pitchFamily="18" charset="0"/>
              </a:rPr>
              <a:t>Gyermekeik: Sándor (1962)</a:t>
            </a:r>
          </a:p>
          <a:p>
            <a:pPr lvl="1" algn="just"/>
            <a:r>
              <a:rPr lang="hu-HU" sz="2700" dirty="0">
                <a:latin typeface="Book Antiqua" panose="02040602050305030304" pitchFamily="18" charset="0"/>
                <a:ea typeface="Times New Roman" panose="02020603050405020304" pitchFamily="18" charset="0"/>
              </a:rPr>
              <a:t>      András (1971)</a:t>
            </a:r>
          </a:p>
          <a:p>
            <a:endParaRPr lang="en-US" dirty="0"/>
          </a:p>
        </p:txBody>
      </p:sp>
      <p:sp>
        <p:nvSpPr>
          <p:cNvPr id="8" name="TextBox 7"/>
          <p:cNvSpPr txBox="1"/>
          <p:nvPr/>
        </p:nvSpPr>
        <p:spPr>
          <a:xfrm>
            <a:off x="7183727" y="6027003"/>
            <a:ext cx="4623959" cy="830997"/>
          </a:xfrm>
          <a:prstGeom prst="rect">
            <a:avLst/>
          </a:prstGeom>
          <a:noFill/>
        </p:spPr>
        <p:txBody>
          <a:bodyPr wrap="square" rtlCol="0">
            <a:spAutoFit/>
          </a:bodyPr>
          <a:lstStyle/>
          <a:p>
            <a:pPr algn="ctr"/>
            <a:r>
              <a:rPr lang="hu-HU" sz="1600" dirty="0">
                <a:latin typeface="Book Antiqua" panose="02040602050305030304" pitchFamily="18" charset="0"/>
              </a:rPr>
              <a:t>A kép forrása: http://romaikatolikus.blogspot.com/2016/09/kanyadi-sandor-kisbabat-furoszt-ilyen.html</a:t>
            </a:r>
            <a:endParaRPr lang="en-US" sz="1600" dirty="0">
              <a:latin typeface="Book Antiqua" panose="02040602050305030304" pitchFamily="18" charset="0"/>
            </a:endParaRPr>
          </a:p>
        </p:txBody>
      </p:sp>
    </p:spTree>
    <p:extLst>
      <p:ext uri="{BB962C8B-B14F-4D97-AF65-F5344CB8AC3E}">
        <p14:creationId xmlns:p14="http://schemas.microsoft.com/office/powerpoint/2010/main" val="1292168612"/>
      </p:ext>
    </p:extLst>
  </p:cSld>
  <p:clrMapOvr>
    <a:masterClrMapping/>
  </p:clrMapOvr>
  <p:transition spd="med">
    <p:circl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183" y="197701"/>
            <a:ext cx="11160617" cy="987156"/>
          </a:xfrm>
        </p:spPr>
        <p:txBody>
          <a:bodyPr>
            <a:normAutofit/>
          </a:bodyPr>
          <a:lstStyle/>
          <a:p>
            <a:r>
              <a:rPr lang="hu-HU" sz="4000" b="1" dirty="0" err="1">
                <a:latin typeface="Book Antiqua" panose="02040602050305030304" pitchFamily="18" charset="0"/>
              </a:rPr>
              <a:t>Kányádi</a:t>
            </a:r>
            <a:r>
              <a:rPr lang="hu-HU" sz="4000" b="1" dirty="0">
                <a:latin typeface="Book Antiqua" panose="02040602050305030304" pitchFamily="18" charset="0"/>
              </a:rPr>
              <a:t> halála</a:t>
            </a:r>
            <a:endParaRPr lang="en-US" sz="4000" b="1" dirty="0">
              <a:latin typeface="Book Antiqua" panose="02040602050305030304" pitchFamily="18" charset="0"/>
            </a:endParaRPr>
          </a:p>
        </p:txBody>
      </p:sp>
      <p:sp>
        <p:nvSpPr>
          <p:cNvPr id="3" name="Content Placeholder 2"/>
          <p:cNvSpPr>
            <a:spLocks noGrp="1"/>
          </p:cNvSpPr>
          <p:nvPr>
            <p:ph idx="1"/>
          </p:nvPr>
        </p:nvSpPr>
        <p:spPr>
          <a:xfrm>
            <a:off x="193183" y="1184857"/>
            <a:ext cx="11797048" cy="5537915"/>
          </a:xfrm>
        </p:spPr>
        <p:txBody>
          <a:bodyPr>
            <a:normAutofit/>
          </a:bodyPr>
          <a:lstStyle/>
          <a:p>
            <a:r>
              <a:rPr lang="hu-HU" sz="3000" dirty="0">
                <a:latin typeface="Book Antiqua" panose="02040602050305030304" pitchFamily="18" charset="0"/>
              </a:rPr>
              <a:t>2018. június 20-án hunyt el Budapesten.</a:t>
            </a:r>
          </a:p>
          <a:p>
            <a:r>
              <a:rPr lang="hu-HU" sz="3000" dirty="0">
                <a:latin typeface="Book Antiqua" panose="02040602050305030304" pitchFamily="18" charset="0"/>
              </a:rPr>
              <a:t>Sírhelye szülőháza kertjében található.</a:t>
            </a:r>
            <a:endParaRPr lang="en-US" sz="3000" dirty="0">
              <a:latin typeface="Book Antiqua" panose="0204060205030503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66819"/>
            <a:ext cx="3389167" cy="451889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5739" y="2366819"/>
            <a:ext cx="3368386" cy="449118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2923" y="2366819"/>
            <a:ext cx="5492816" cy="4491181"/>
          </a:xfrm>
          <a:prstGeom prst="rect">
            <a:avLst/>
          </a:prstGeom>
        </p:spPr>
      </p:pic>
    </p:spTree>
    <p:extLst>
      <p:ext uri="{BB962C8B-B14F-4D97-AF65-F5344CB8AC3E}">
        <p14:creationId xmlns:p14="http://schemas.microsoft.com/office/powerpoint/2010/main" val="2053022455"/>
      </p:ext>
    </p:extLst>
  </p:cSld>
  <p:clrMapOvr>
    <a:masterClrMapping/>
  </p:clrMapOvr>
  <p:transition spd="med">
    <p:circl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394165" cy="3464417"/>
          </a:xfrm>
        </p:spPr>
        <p:txBody>
          <a:bodyPr numCol="2">
            <a:normAutofit/>
          </a:bodyPr>
          <a:lstStyle/>
          <a:p>
            <a:pPr marL="0" indent="0">
              <a:buNone/>
            </a:pPr>
            <a:r>
              <a:rPr lang="hu-HU" i="1" dirty="0">
                <a:latin typeface="Book Antiqua" panose="02040602050305030304" pitchFamily="18" charset="0"/>
              </a:rPr>
              <a:t>„kertünk végében dülledő</a:t>
            </a:r>
          </a:p>
          <a:p>
            <a:pPr marL="0" indent="0">
              <a:buNone/>
            </a:pPr>
            <a:r>
              <a:rPr lang="hu-HU" i="1" dirty="0">
                <a:latin typeface="Book Antiqua" panose="02040602050305030304" pitchFamily="18" charset="0"/>
              </a:rPr>
              <a:t>kövekkel kicsi temető</a:t>
            </a:r>
          </a:p>
          <a:p>
            <a:pPr marL="0" indent="0">
              <a:buNone/>
            </a:pPr>
            <a:r>
              <a:rPr lang="hu-HU" i="1" dirty="0">
                <a:latin typeface="Book Antiqua" panose="02040602050305030304" pitchFamily="18" charset="0"/>
              </a:rPr>
              <a:t>százlépésnyi vagy annyi sincs</a:t>
            </a:r>
          </a:p>
          <a:p>
            <a:pPr marL="0" indent="0">
              <a:buNone/>
            </a:pPr>
            <a:r>
              <a:rPr lang="hu-HU" i="1" dirty="0">
                <a:latin typeface="Book Antiqua" panose="02040602050305030304" pitchFamily="18" charset="0"/>
              </a:rPr>
              <a:t>ha jól meglépem annyi sincs</a:t>
            </a:r>
          </a:p>
          <a:p>
            <a:pPr marL="0" indent="0">
              <a:buNone/>
            </a:pPr>
            <a:r>
              <a:rPr lang="hu-HU" i="1" dirty="0">
                <a:latin typeface="Book Antiqua" panose="02040602050305030304" pitchFamily="18" charset="0"/>
              </a:rPr>
              <a:t>bölcsőm helyétől hajdani</a:t>
            </a:r>
          </a:p>
          <a:p>
            <a:pPr marL="0" indent="0">
              <a:buNone/>
            </a:pPr>
            <a:r>
              <a:rPr lang="hu-HU" i="1" dirty="0">
                <a:latin typeface="Book Antiqua" panose="02040602050305030304" pitchFamily="18" charset="0"/>
              </a:rPr>
              <a:t>szülőházamtól majdani</a:t>
            </a:r>
          </a:p>
          <a:p>
            <a:pPr marL="0" indent="0">
              <a:buNone/>
            </a:pPr>
            <a:r>
              <a:rPr lang="hu-HU" i="1" dirty="0">
                <a:latin typeface="Book Antiqua" panose="02040602050305030304" pitchFamily="18" charset="0"/>
              </a:rPr>
              <a:t>síromig ahol őseim</a:t>
            </a:r>
          </a:p>
          <a:p>
            <a:pPr marL="0" indent="0">
              <a:buNone/>
            </a:pPr>
            <a:r>
              <a:rPr lang="hu-HU" i="1" dirty="0">
                <a:latin typeface="Book Antiqua" panose="02040602050305030304" pitchFamily="18" charset="0"/>
              </a:rPr>
              <a:t>apám nagyapám ükeim</a:t>
            </a:r>
          </a:p>
          <a:p>
            <a:pPr marL="0" indent="0">
              <a:buNone/>
            </a:pPr>
            <a:r>
              <a:rPr lang="hu-HU" i="1" dirty="0">
                <a:latin typeface="Book Antiqua" panose="02040602050305030304" pitchFamily="18" charset="0"/>
              </a:rPr>
              <a:t>s a kert végében kis patak</a:t>
            </a:r>
          </a:p>
          <a:p>
            <a:pPr marL="0" indent="0">
              <a:buNone/>
            </a:pPr>
            <a:r>
              <a:rPr lang="hu-HU" i="1" dirty="0">
                <a:latin typeface="Book Antiqua" panose="02040602050305030304" pitchFamily="18" charset="0"/>
              </a:rPr>
              <a:t>várnak vén szilvafák alatt.”</a:t>
            </a:r>
          </a:p>
        </p:txBody>
      </p:sp>
      <p:pic>
        <p:nvPicPr>
          <p:cNvPr id="4" name="Picture 3"/>
          <p:cNvPicPr>
            <a:picLocks noChangeAspect="1"/>
          </p:cNvPicPr>
          <p:nvPr/>
        </p:nvPicPr>
        <p:blipFill>
          <a:blip r:embed="rId2"/>
          <a:stretch>
            <a:fillRect/>
          </a:stretch>
        </p:blipFill>
        <p:spPr>
          <a:xfrm>
            <a:off x="0" y="3379524"/>
            <a:ext cx="4868214" cy="347847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4451" y="1832378"/>
            <a:ext cx="3769217" cy="5025622"/>
          </a:xfrm>
          <a:prstGeom prst="rect">
            <a:avLst/>
          </a:prstGeom>
        </p:spPr>
      </p:pic>
    </p:spTree>
    <p:extLst>
      <p:ext uri="{BB962C8B-B14F-4D97-AF65-F5344CB8AC3E}">
        <p14:creationId xmlns:p14="http://schemas.microsoft.com/office/powerpoint/2010/main" val="4067089307"/>
      </p:ext>
    </p:extLst>
  </p:cSld>
  <p:clrMapOvr>
    <a:masterClrMapping/>
  </p:clrMapOvr>
  <p:transition spd="med">
    <p:circl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C:\Users\Lenovo\Desktop\Kányádi\218622194_177230294456581_1561673835435489146_n.jpg"/>
          <p:cNvPicPr>
            <a:picLocks noChangeAspect="1" noChangeArrowheads="1"/>
          </p:cNvPicPr>
          <p:nvPr/>
        </p:nvPicPr>
        <p:blipFill>
          <a:blip r:embed="rId2"/>
          <a:srcRect/>
          <a:stretch>
            <a:fillRect/>
          </a:stretch>
        </p:blipFill>
        <p:spPr bwMode="auto">
          <a:xfrm>
            <a:off x="6538823" y="-35464"/>
            <a:ext cx="5653177" cy="6893464"/>
          </a:xfrm>
          <a:prstGeom prst="rect">
            <a:avLst/>
          </a:prstGeom>
          <a:noFill/>
        </p:spPr>
      </p:pic>
      <p:pic>
        <p:nvPicPr>
          <p:cNvPr id="1028" name="Picture 4"/>
          <p:cNvPicPr>
            <a:picLocks noGrp="1" noChangeAspect="1" noChangeArrowheads="1"/>
          </p:cNvPicPr>
          <p:nvPr>
            <p:ph idx="1"/>
          </p:nvPr>
        </p:nvPicPr>
        <p:blipFill>
          <a:blip r:embed="rId3"/>
          <a:srcRect/>
          <a:stretch>
            <a:fillRect/>
          </a:stretch>
        </p:blipFill>
        <p:spPr bwMode="auto">
          <a:xfrm>
            <a:off x="0" y="0"/>
            <a:ext cx="6547449" cy="6866207"/>
          </a:xfrm>
          <a:prstGeom prst="rect">
            <a:avLst/>
          </a:prstGeom>
          <a:noFill/>
          <a:ln w="9525">
            <a:noFill/>
            <a:miter lim="800000"/>
            <a:headEnd/>
            <a:tailEnd/>
          </a:ln>
          <a:effectLst/>
        </p:spPr>
      </p:pic>
    </p:spTree>
  </p:cSld>
  <p:clrMapOvr>
    <a:masterClrMapping/>
  </p:clrMapOvr>
  <p:transition spd="med">
    <p:circl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Lenovo\Desktop\Kányádi\Baba.jpg"/>
          <p:cNvPicPr>
            <a:picLocks noChangeAspect="1" noChangeArrowheads="1"/>
          </p:cNvPicPr>
          <p:nvPr/>
        </p:nvPicPr>
        <p:blipFill>
          <a:blip r:embed="rId2"/>
          <a:srcRect/>
          <a:stretch>
            <a:fillRect/>
          </a:stretch>
        </p:blipFill>
        <p:spPr bwMode="auto">
          <a:xfrm>
            <a:off x="526211" y="2876"/>
            <a:ext cx="5141343" cy="6855124"/>
          </a:xfrm>
          <a:prstGeom prst="rect">
            <a:avLst/>
          </a:prstGeom>
          <a:noFill/>
        </p:spPr>
      </p:pic>
      <p:pic>
        <p:nvPicPr>
          <p:cNvPr id="1028" name="Picture 4" descr="C:\Users\Lenovo\Desktop\Kányádi\ujabb kep.jpg"/>
          <p:cNvPicPr>
            <a:picLocks noChangeAspect="1" noChangeArrowheads="1"/>
          </p:cNvPicPr>
          <p:nvPr/>
        </p:nvPicPr>
        <p:blipFill>
          <a:blip r:embed="rId3"/>
          <a:srcRect/>
          <a:stretch>
            <a:fillRect/>
          </a:stretch>
        </p:blipFill>
        <p:spPr bwMode="auto">
          <a:xfrm>
            <a:off x="6338715" y="0"/>
            <a:ext cx="5189049" cy="6918733"/>
          </a:xfrm>
          <a:prstGeom prst="rect">
            <a:avLst/>
          </a:prstGeom>
          <a:noFill/>
        </p:spPr>
      </p:pic>
    </p:spTree>
  </p:cSld>
  <p:clrMapOvr>
    <a:masterClrMapping/>
  </p:clrMapOvr>
  <p:transition spd="med">
    <p:circl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27890"/>
            <a:ext cx="12192000" cy="4351338"/>
          </a:xfrm>
        </p:spPr>
        <p:txBody>
          <a:bodyPr>
            <a:normAutofit/>
          </a:bodyPr>
          <a:lstStyle/>
          <a:p>
            <a:pPr marL="0" indent="0" algn="just">
              <a:buNone/>
            </a:pPr>
            <a:r>
              <a:rPr lang="hu-HU" sz="4000" dirty="0">
                <a:latin typeface="Book Antiqua" panose="02040602050305030304" pitchFamily="18" charset="0"/>
                <a:ea typeface="Calibri" panose="020F0502020204030204" pitchFamily="34" charset="0"/>
              </a:rPr>
              <a:t>„minden nagy dolog abból született, hogy az embernek hazája és nemzeti hagyománya volt”</a:t>
            </a:r>
            <a:endParaRPr lang="en-US" sz="4000" dirty="0">
              <a:latin typeface="Book Antiqua" panose="02040602050305030304" pitchFamily="18" charset="0"/>
              <a:ea typeface="Calibri" panose="020F0502020204030204" pitchFamily="34" charset="0"/>
            </a:endParaRPr>
          </a:p>
          <a:p>
            <a:pPr marL="0" indent="0" algn="r">
              <a:buNone/>
            </a:pPr>
            <a:r>
              <a:rPr lang="en-US" sz="2500" dirty="0">
                <a:latin typeface="Book Antiqua" panose="02040602050305030304" pitchFamily="18" charset="0"/>
              </a:rPr>
              <a:t>(Martin Heidegger)</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0480" y="1842615"/>
            <a:ext cx="4646053" cy="4646053"/>
          </a:xfrm>
          <a:prstGeom prst="rect">
            <a:avLst/>
          </a:prstGeom>
        </p:spPr>
      </p:pic>
      <p:sp>
        <p:nvSpPr>
          <p:cNvPr id="4" name="TextBox 3"/>
          <p:cNvSpPr txBox="1"/>
          <p:nvPr/>
        </p:nvSpPr>
        <p:spPr>
          <a:xfrm>
            <a:off x="1" y="6488668"/>
            <a:ext cx="12191999" cy="369332"/>
          </a:xfrm>
          <a:prstGeom prst="rect">
            <a:avLst/>
          </a:prstGeom>
          <a:noFill/>
        </p:spPr>
        <p:txBody>
          <a:bodyPr wrap="square" rtlCol="0">
            <a:spAutoFit/>
          </a:bodyPr>
          <a:lstStyle/>
          <a:p>
            <a:pPr algn="ctr"/>
            <a:r>
              <a:rPr lang="hu-HU" dirty="0">
                <a:latin typeface="Book Antiqua" panose="02040602050305030304" pitchFamily="18" charset="0"/>
              </a:rPr>
              <a:t>(</a:t>
            </a:r>
            <a:r>
              <a:rPr lang="en-US" dirty="0">
                <a:latin typeface="Book Antiqua" panose="02040602050305030304" pitchFamily="18" charset="0"/>
              </a:rPr>
              <a:t>A k</a:t>
            </a:r>
            <a:r>
              <a:rPr lang="hu-HU" dirty="0">
                <a:latin typeface="Book Antiqua" panose="02040602050305030304" pitchFamily="18" charset="0"/>
              </a:rPr>
              <a:t>ép forrása: </a:t>
            </a:r>
            <a:r>
              <a:rPr lang="en-US" dirty="0">
                <a:latin typeface="Book Antiqua" panose="02040602050305030304" pitchFamily="18" charset="0"/>
              </a:rPr>
              <a:t>https://lyricstranslate.com/ro/k%C3%A1ny%C3%A1di-s%C3%A1ndor-lyrics.html</a:t>
            </a:r>
            <a:r>
              <a:rPr lang="hu-HU" dirty="0">
                <a:latin typeface="Book Antiqua" panose="02040602050305030304" pitchFamily="18" charset="0"/>
              </a:rPr>
              <a:t>)</a:t>
            </a:r>
            <a:endParaRPr lang="en-US" dirty="0">
              <a:latin typeface="Book Antiqua" panose="02040602050305030304" pitchFamily="18" charset="0"/>
            </a:endParaRPr>
          </a:p>
        </p:txBody>
      </p:sp>
    </p:spTree>
    <p:extLst>
      <p:ext uri="{BB962C8B-B14F-4D97-AF65-F5344CB8AC3E}">
        <p14:creationId xmlns:p14="http://schemas.microsoft.com/office/powerpoint/2010/main" val="2428389484"/>
      </p:ext>
    </p:extLst>
  </p:cSld>
  <p:clrMapOvr>
    <a:masterClrMapping/>
  </p:clrMapOvr>
  <p:transition spd="med">
    <p:circl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819" y="0"/>
            <a:ext cx="11121981" cy="1325563"/>
          </a:xfrm>
        </p:spPr>
        <p:txBody>
          <a:bodyPr>
            <a:normAutofit/>
          </a:bodyPr>
          <a:lstStyle/>
          <a:p>
            <a:r>
              <a:rPr lang="hu-HU" sz="4000" b="1" dirty="0">
                <a:latin typeface="Book Antiqua" panose="02040602050305030304" pitchFamily="18" charset="0"/>
              </a:rPr>
              <a:t>Költészetének alapja</a:t>
            </a:r>
            <a:endParaRPr lang="en-US" sz="4000" b="1" dirty="0">
              <a:latin typeface="Book Antiqua" panose="02040602050305030304" pitchFamily="18" charset="0"/>
            </a:endParaRPr>
          </a:p>
        </p:txBody>
      </p:sp>
      <p:sp>
        <p:nvSpPr>
          <p:cNvPr id="3" name="Content Placeholder 2"/>
          <p:cNvSpPr>
            <a:spLocks noGrp="1"/>
          </p:cNvSpPr>
          <p:nvPr>
            <p:ph idx="1"/>
          </p:nvPr>
        </p:nvSpPr>
        <p:spPr>
          <a:xfrm>
            <a:off x="231819" y="1136897"/>
            <a:ext cx="11552349" cy="4351338"/>
          </a:xfrm>
        </p:spPr>
        <p:txBody>
          <a:bodyPr>
            <a:normAutofit/>
          </a:bodyPr>
          <a:lstStyle/>
          <a:p>
            <a:pPr algn="just"/>
            <a:r>
              <a:rPr lang="hu-HU" sz="3600" dirty="0">
                <a:latin typeface="Book Antiqua" panose="02040602050305030304" pitchFamily="18" charset="0"/>
                <a:ea typeface="Times New Roman" panose="02020603050405020304" pitchFamily="18" charset="0"/>
              </a:rPr>
              <a:t>Kitűntetett jelentőséget tulajdonít származásának, születési körülményeinek, gyerekkorának, a szellemi és társadalmi környezetének.</a:t>
            </a:r>
          </a:p>
          <a:p>
            <a:pPr algn="just"/>
            <a:r>
              <a:rPr lang="hu-HU" sz="3600" dirty="0">
                <a:latin typeface="Book Antiqua" panose="02040602050305030304" pitchFamily="18" charset="0"/>
              </a:rPr>
              <a:t>A hely</a:t>
            </a:r>
            <a:r>
              <a:rPr lang="en-US" sz="3600" dirty="0">
                <a:latin typeface="Book Antiqua" panose="02040602050305030304" pitchFamily="18" charset="0"/>
              </a:rPr>
              <a:t> </a:t>
            </a:r>
            <a:r>
              <a:rPr lang="hu-HU" sz="3600" dirty="0">
                <a:latin typeface="Book Antiqua" panose="02040602050305030304" pitchFamily="18" charset="0"/>
              </a:rPr>
              <a:t>nemcsak meghatároz</a:t>
            </a:r>
            <a:r>
              <a:rPr lang="en-US" sz="3600" dirty="0">
                <a:latin typeface="Book Antiqua" panose="02040602050305030304" pitchFamily="18" charset="0"/>
              </a:rPr>
              <a:t>, </a:t>
            </a:r>
            <a:r>
              <a:rPr lang="hu-HU" sz="3600" dirty="0">
                <a:latin typeface="Book Antiqua" panose="02040602050305030304" pitchFamily="18" charset="0"/>
              </a:rPr>
              <a:t>hanem egyben kötelez</a:t>
            </a:r>
            <a:r>
              <a:rPr lang="en-US" sz="3600" dirty="0">
                <a:latin typeface="Book Antiqua" panose="02040602050305030304" pitchFamily="18" charset="0"/>
              </a:rPr>
              <a:t> is.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3321" y="3428476"/>
            <a:ext cx="4609344" cy="3051890"/>
          </a:xfrm>
          <a:prstGeom prst="rect">
            <a:avLst/>
          </a:prstGeom>
        </p:spPr>
      </p:pic>
      <p:sp>
        <p:nvSpPr>
          <p:cNvPr id="6" name="TextBox 5"/>
          <p:cNvSpPr txBox="1"/>
          <p:nvPr/>
        </p:nvSpPr>
        <p:spPr>
          <a:xfrm>
            <a:off x="2850718" y="6519446"/>
            <a:ext cx="6314549" cy="338554"/>
          </a:xfrm>
          <a:prstGeom prst="rect">
            <a:avLst/>
          </a:prstGeom>
          <a:noFill/>
        </p:spPr>
        <p:txBody>
          <a:bodyPr wrap="none" rtlCol="0">
            <a:spAutoFit/>
          </a:bodyPr>
          <a:lstStyle/>
          <a:p>
            <a:r>
              <a:rPr lang="hu-HU" sz="1600" dirty="0">
                <a:latin typeface="Book Antiqua" panose="02040602050305030304" pitchFamily="18" charset="0"/>
              </a:rPr>
              <a:t>Forrás: </a:t>
            </a:r>
            <a:r>
              <a:rPr lang="en-US" sz="1600" dirty="0">
                <a:latin typeface="Book Antiqua" panose="02040602050305030304" pitchFamily="18" charset="0"/>
              </a:rPr>
              <a:t>http://www.patriotaeuropa.hu/kategoria/egyeb/162.html</a:t>
            </a:r>
          </a:p>
        </p:txBody>
      </p:sp>
    </p:spTree>
    <p:extLst>
      <p:ext uri="{BB962C8B-B14F-4D97-AF65-F5344CB8AC3E}">
        <p14:creationId xmlns:p14="http://schemas.microsoft.com/office/powerpoint/2010/main" val="4202104558"/>
      </p:ext>
    </p:extLst>
  </p:cSld>
  <p:clrMapOvr>
    <a:masterClrMapping/>
  </p:clrMapOvr>
  <p:transition spd="med">
    <p:circl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628" y="0"/>
            <a:ext cx="11616744" cy="1325563"/>
          </a:xfrm>
        </p:spPr>
        <p:txBody>
          <a:bodyPr>
            <a:normAutofit/>
          </a:bodyPr>
          <a:lstStyle/>
          <a:p>
            <a:r>
              <a:rPr lang="hu-HU" sz="4000" b="1" dirty="0">
                <a:latin typeface="Book Antiqua" panose="02040602050305030304" pitchFamily="18" charset="0"/>
              </a:rPr>
              <a:t>Költői pályájának kezdete</a:t>
            </a:r>
            <a:endParaRPr lang="en-US" sz="4000" b="1" dirty="0">
              <a:latin typeface="Book Antiqua" panose="02040602050305030304" pitchFamily="18" charset="0"/>
            </a:endParaRPr>
          </a:p>
        </p:txBody>
      </p:sp>
      <p:sp>
        <p:nvSpPr>
          <p:cNvPr id="3" name="Content Placeholder 2"/>
          <p:cNvSpPr>
            <a:spLocks noGrp="1"/>
          </p:cNvSpPr>
          <p:nvPr>
            <p:ph idx="1"/>
          </p:nvPr>
        </p:nvSpPr>
        <p:spPr>
          <a:xfrm>
            <a:off x="287628" y="1396953"/>
            <a:ext cx="11754118" cy="553791"/>
          </a:xfrm>
        </p:spPr>
        <p:txBody>
          <a:bodyPr>
            <a:noAutofit/>
          </a:bodyPr>
          <a:lstStyle/>
          <a:p>
            <a:r>
              <a:rPr lang="hu-HU" dirty="0">
                <a:latin typeface="Book Antiqua" panose="02040602050305030304" pitchFamily="18" charset="0"/>
              </a:rPr>
              <a:t>A kor eszmei-ideológiai elvárásainak megfelelő költeményeket ír.</a:t>
            </a:r>
          </a:p>
        </p:txBody>
      </p:sp>
      <p:sp>
        <p:nvSpPr>
          <p:cNvPr id="4" name="TextBox 3"/>
          <p:cNvSpPr txBox="1"/>
          <p:nvPr/>
        </p:nvSpPr>
        <p:spPr>
          <a:xfrm>
            <a:off x="287628" y="2381631"/>
            <a:ext cx="11616744" cy="2492990"/>
          </a:xfrm>
          <a:prstGeom prst="rect">
            <a:avLst/>
          </a:prstGeom>
          <a:noFill/>
        </p:spPr>
        <p:txBody>
          <a:bodyPr wrap="square" numCol="2" rtlCol="0">
            <a:spAutoFit/>
          </a:bodyPr>
          <a:lstStyle/>
          <a:p>
            <a:r>
              <a:rPr lang="en-US" sz="2600" i="1" dirty="0">
                <a:latin typeface="Book Antiqua" panose="02040602050305030304" pitchFamily="18" charset="0"/>
              </a:rPr>
              <a:t>„</a:t>
            </a:r>
            <a:r>
              <a:rPr lang="hu-HU" sz="2600" i="1" dirty="0">
                <a:latin typeface="Book Antiqua" panose="02040602050305030304" pitchFamily="18" charset="0"/>
              </a:rPr>
              <a:t>Szürkeruhás</a:t>
            </a:r>
            <a:r>
              <a:rPr lang="en-US" sz="2600" i="1" dirty="0">
                <a:latin typeface="Book Antiqua" panose="02040602050305030304" pitchFamily="18" charset="0"/>
              </a:rPr>
              <a:t>, </a:t>
            </a:r>
            <a:r>
              <a:rPr lang="hu-HU" sz="2600" i="1" dirty="0">
                <a:latin typeface="Book Antiqua" panose="02040602050305030304" pitchFamily="18" charset="0"/>
              </a:rPr>
              <a:t>kereksapkás</a:t>
            </a:r>
          </a:p>
          <a:p>
            <a:r>
              <a:rPr lang="hu-HU" sz="2600" i="1" dirty="0">
                <a:latin typeface="Book Antiqua" panose="02040602050305030304" pitchFamily="18" charset="0"/>
              </a:rPr>
              <a:t>fiatal</a:t>
            </a:r>
            <a:r>
              <a:rPr lang="en-US" sz="2600" i="1" dirty="0">
                <a:latin typeface="Book Antiqua" panose="02040602050305030304" pitchFamily="18" charset="0"/>
              </a:rPr>
              <a:t> </a:t>
            </a:r>
            <a:r>
              <a:rPr lang="en-US" sz="2600" i="1" dirty="0" err="1">
                <a:latin typeface="Book Antiqua" panose="02040602050305030304" pitchFamily="18" charset="0"/>
              </a:rPr>
              <a:t>csapat</a:t>
            </a:r>
            <a:r>
              <a:rPr lang="en-US" sz="2600" i="1" dirty="0">
                <a:latin typeface="Book Antiqua" panose="02040602050305030304" pitchFamily="18" charset="0"/>
              </a:rPr>
              <a:t>. </a:t>
            </a:r>
            <a:endParaRPr lang="hu-HU" sz="2600" i="1" dirty="0">
              <a:latin typeface="Book Antiqua" panose="02040602050305030304" pitchFamily="18" charset="0"/>
            </a:endParaRPr>
          </a:p>
          <a:p>
            <a:r>
              <a:rPr lang="en-US" sz="2600" i="1" dirty="0" err="1">
                <a:latin typeface="Book Antiqua" panose="02040602050305030304" pitchFamily="18" charset="0"/>
              </a:rPr>
              <a:t>Forrni</a:t>
            </a:r>
            <a:r>
              <a:rPr lang="en-US" sz="2600" i="1" dirty="0">
                <a:latin typeface="Book Antiqua" panose="02040602050305030304" pitchFamily="18" charset="0"/>
              </a:rPr>
              <a:t> </a:t>
            </a:r>
            <a:r>
              <a:rPr lang="en-US" sz="2600" i="1" dirty="0" err="1">
                <a:latin typeface="Book Antiqua" panose="02040602050305030304" pitchFamily="18" charset="0"/>
              </a:rPr>
              <a:t>kezd</a:t>
            </a:r>
            <a:r>
              <a:rPr lang="en-US" sz="2600" i="1" dirty="0">
                <a:latin typeface="Book Antiqua" panose="02040602050305030304" pitchFamily="18" charset="0"/>
              </a:rPr>
              <a:t> a </a:t>
            </a:r>
            <a:r>
              <a:rPr lang="en-US" sz="2600" i="1" dirty="0" err="1">
                <a:latin typeface="Book Antiqua" panose="02040602050305030304" pitchFamily="18" charset="0"/>
              </a:rPr>
              <a:t>szívem</a:t>
            </a:r>
            <a:r>
              <a:rPr lang="en-US" sz="2600" i="1" dirty="0">
                <a:latin typeface="Book Antiqua" panose="02040602050305030304" pitchFamily="18" charset="0"/>
              </a:rPr>
              <a:t> </a:t>
            </a:r>
            <a:r>
              <a:rPr lang="en-US" sz="2600" i="1" dirty="0" err="1">
                <a:latin typeface="Book Antiqua" panose="02040602050305030304" pitchFamily="18" charset="0"/>
              </a:rPr>
              <a:t>vére</a:t>
            </a:r>
            <a:r>
              <a:rPr lang="en-US" sz="2600" i="1" dirty="0">
                <a:latin typeface="Book Antiqua" panose="02040602050305030304" pitchFamily="18" charset="0"/>
              </a:rPr>
              <a:t>, </a:t>
            </a:r>
            <a:endParaRPr lang="hu-HU" sz="2600" i="1" dirty="0">
              <a:latin typeface="Book Antiqua" panose="02040602050305030304" pitchFamily="18" charset="0"/>
            </a:endParaRPr>
          </a:p>
          <a:p>
            <a:r>
              <a:rPr lang="en-US" sz="2600" i="1" dirty="0">
                <a:latin typeface="Book Antiqua" panose="02040602050305030304" pitchFamily="18" charset="0"/>
              </a:rPr>
              <a:t>ha </a:t>
            </a:r>
            <a:r>
              <a:rPr lang="en-US" sz="2600" i="1" dirty="0" err="1">
                <a:latin typeface="Book Antiqua" panose="02040602050305030304" pitchFamily="18" charset="0"/>
              </a:rPr>
              <a:t>nótáztok</a:t>
            </a:r>
            <a:r>
              <a:rPr lang="en-US" sz="2600" i="1" dirty="0">
                <a:latin typeface="Book Antiqua" panose="02040602050305030304" pitchFamily="18" charset="0"/>
              </a:rPr>
              <a:t> s </a:t>
            </a:r>
            <a:r>
              <a:rPr lang="en-US" sz="2600" i="1" dirty="0" err="1">
                <a:latin typeface="Book Antiqua" panose="02040602050305030304" pitchFamily="18" charset="0"/>
              </a:rPr>
              <a:t>ütemére</a:t>
            </a:r>
            <a:r>
              <a:rPr lang="en-US" sz="2600" i="1" dirty="0">
                <a:latin typeface="Book Antiqua" panose="02040602050305030304" pitchFamily="18" charset="0"/>
              </a:rPr>
              <a:t> </a:t>
            </a:r>
            <a:endParaRPr lang="hu-HU" sz="2600" i="1" dirty="0">
              <a:latin typeface="Book Antiqua" panose="02040602050305030304" pitchFamily="18" charset="0"/>
            </a:endParaRPr>
          </a:p>
          <a:p>
            <a:r>
              <a:rPr lang="en-US" sz="2600" i="1" dirty="0" err="1">
                <a:latin typeface="Book Antiqua" panose="02040602050305030304" pitchFamily="18" charset="0"/>
              </a:rPr>
              <a:t>haladtok</a:t>
            </a:r>
            <a:r>
              <a:rPr lang="en-US" sz="2600" i="1" dirty="0">
                <a:latin typeface="Book Antiqua" panose="02040602050305030304" pitchFamily="18" charset="0"/>
              </a:rPr>
              <a:t> </a:t>
            </a:r>
            <a:r>
              <a:rPr lang="en-US" sz="2600" i="1" dirty="0" err="1">
                <a:latin typeface="Book Antiqua" panose="02040602050305030304" pitchFamily="18" charset="0"/>
              </a:rPr>
              <a:t>az</a:t>
            </a:r>
            <a:r>
              <a:rPr lang="en-US" sz="2600" i="1" dirty="0">
                <a:latin typeface="Book Antiqua" panose="02040602050305030304" pitchFamily="18" charset="0"/>
              </a:rPr>
              <a:t> </a:t>
            </a:r>
            <a:r>
              <a:rPr lang="en-US" sz="2600" i="1" dirty="0" err="1">
                <a:latin typeface="Book Antiqua" panose="02040602050305030304" pitchFamily="18" charset="0"/>
              </a:rPr>
              <a:t>ablakom</a:t>
            </a:r>
            <a:r>
              <a:rPr lang="en-US" sz="2600" i="1" dirty="0">
                <a:latin typeface="Book Antiqua" panose="02040602050305030304" pitchFamily="18" charset="0"/>
              </a:rPr>
              <a:t> </a:t>
            </a:r>
            <a:r>
              <a:rPr lang="en-US" sz="2600" i="1" dirty="0" err="1">
                <a:latin typeface="Book Antiqua" panose="02040602050305030304" pitchFamily="18" charset="0"/>
              </a:rPr>
              <a:t>alatt</a:t>
            </a:r>
            <a:r>
              <a:rPr lang="en-US" sz="2600" i="1" dirty="0">
                <a:latin typeface="Book Antiqua" panose="02040602050305030304" pitchFamily="18" charset="0"/>
              </a:rPr>
              <a:t>. </a:t>
            </a:r>
            <a:endParaRPr lang="hu-HU" sz="2600" i="1" dirty="0">
              <a:latin typeface="Book Antiqua" panose="02040602050305030304" pitchFamily="18" charset="0"/>
            </a:endParaRPr>
          </a:p>
          <a:p>
            <a:endParaRPr lang="hu-HU" sz="2600" i="1" dirty="0">
              <a:latin typeface="Book Antiqua" panose="02040602050305030304" pitchFamily="18" charset="0"/>
            </a:endParaRPr>
          </a:p>
          <a:p>
            <a:r>
              <a:rPr lang="en-US" sz="2600" i="1" dirty="0" err="1">
                <a:latin typeface="Book Antiqua" panose="02040602050305030304" pitchFamily="18" charset="0"/>
              </a:rPr>
              <a:t>Érzem</a:t>
            </a:r>
            <a:r>
              <a:rPr lang="en-US" sz="2600" i="1" dirty="0">
                <a:latin typeface="Book Antiqua" panose="02040602050305030304" pitchFamily="18" charset="0"/>
              </a:rPr>
              <a:t> </a:t>
            </a:r>
            <a:r>
              <a:rPr lang="en-US" sz="2600" i="1" dirty="0" err="1">
                <a:latin typeface="Book Antiqua" panose="02040602050305030304" pitchFamily="18" charset="0"/>
              </a:rPr>
              <a:t>én</a:t>
            </a:r>
            <a:r>
              <a:rPr lang="en-US" sz="2600" i="1" dirty="0">
                <a:latin typeface="Book Antiqua" panose="02040602050305030304" pitchFamily="18" charset="0"/>
              </a:rPr>
              <a:t> is </a:t>
            </a:r>
            <a:r>
              <a:rPr lang="en-US" sz="2600" i="1" dirty="0" err="1">
                <a:latin typeface="Book Antiqua" panose="02040602050305030304" pitchFamily="18" charset="0"/>
              </a:rPr>
              <a:t>közöttetek</a:t>
            </a:r>
            <a:r>
              <a:rPr lang="en-US" sz="2600" i="1" dirty="0">
                <a:latin typeface="Book Antiqua" panose="02040602050305030304" pitchFamily="18" charset="0"/>
              </a:rPr>
              <a:t> </a:t>
            </a:r>
            <a:endParaRPr lang="hu-HU" sz="2600" i="1" dirty="0">
              <a:latin typeface="Book Antiqua" panose="02040602050305030304" pitchFamily="18" charset="0"/>
            </a:endParaRPr>
          </a:p>
          <a:p>
            <a:r>
              <a:rPr lang="en-US" sz="2600" i="1" dirty="0" err="1">
                <a:latin typeface="Book Antiqua" panose="02040602050305030304" pitchFamily="18" charset="0"/>
              </a:rPr>
              <a:t>vagyok</a:t>
            </a:r>
            <a:r>
              <a:rPr lang="en-US" sz="2600" i="1" dirty="0">
                <a:latin typeface="Book Antiqua" panose="02040602050305030304" pitchFamily="18" charset="0"/>
              </a:rPr>
              <a:t> </a:t>
            </a:r>
            <a:r>
              <a:rPr lang="en-US" sz="2600" i="1" dirty="0" err="1">
                <a:latin typeface="Book Antiqua" panose="02040602050305030304" pitchFamily="18" charset="0"/>
              </a:rPr>
              <a:t>valahol</a:t>
            </a:r>
            <a:r>
              <a:rPr lang="en-US" sz="2600" i="1" dirty="0">
                <a:latin typeface="Book Antiqua" panose="02040602050305030304" pitchFamily="18" charset="0"/>
              </a:rPr>
              <a:t> </a:t>
            </a:r>
            <a:endParaRPr lang="hu-HU" sz="2600" i="1" dirty="0">
              <a:latin typeface="Book Antiqua" panose="02040602050305030304" pitchFamily="18" charset="0"/>
            </a:endParaRPr>
          </a:p>
          <a:p>
            <a:r>
              <a:rPr lang="en-US" sz="2600" i="1" dirty="0" err="1">
                <a:latin typeface="Book Antiqua" panose="02040602050305030304" pitchFamily="18" charset="0"/>
              </a:rPr>
              <a:t>tán</a:t>
            </a:r>
            <a:r>
              <a:rPr lang="en-US" sz="2600" i="1" dirty="0">
                <a:latin typeface="Book Antiqua" panose="02040602050305030304" pitchFamily="18" charset="0"/>
              </a:rPr>
              <a:t> </a:t>
            </a:r>
            <a:r>
              <a:rPr lang="en-US" sz="2600" i="1" dirty="0" err="1">
                <a:latin typeface="Book Antiqua" panose="02040602050305030304" pitchFamily="18" charset="0"/>
              </a:rPr>
              <a:t>épp</a:t>
            </a:r>
            <a:r>
              <a:rPr lang="en-US" sz="2600" i="1" dirty="0">
                <a:latin typeface="Book Antiqua" panose="02040602050305030304" pitchFamily="18" charset="0"/>
              </a:rPr>
              <a:t>, </a:t>
            </a:r>
            <a:r>
              <a:rPr lang="en-US" sz="2600" i="1" dirty="0" err="1">
                <a:latin typeface="Book Antiqua" panose="02040602050305030304" pitchFamily="18" charset="0"/>
              </a:rPr>
              <a:t>ki</a:t>
            </a:r>
            <a:r>
              <a:rPr lang="en-US" sz="2600" i="1" dirty="0">
                <a:latin typeface="Book Antiqua" panose="02040602050305030304" pitchFamily="18" charset="0"/>
              </a:rPr>
              <a:t> </a:t>
            </a:r>
            <a:r>
              <a:rPr lang="en-US" sz="2600" i="1" dirty="0" err="1">
                <a:latin typeface="Book Antiqua" panose="02040602050305030304" pitchFamily="18" charset="0"/>
              </a:rPr>
              <a:t>az</a:t>
            </a:r>
            <a:r>
              <a:rPr lang="en-US" sz="2600" i="1" dirty="0">
                <a:latin typeface="Book Antiqua" panose="02040602050305030304" pitchFamily="18" charset="0"/>
              </a:rPr>
              <a:t> </a:t>
            </a:r>
            <a:r>
              <a:rPr lang="en-US" sz="2600" i="1" dirty="0" err="1">
                <a:latin typeface="Book Antiqua" panose="02040602050305030304" pitchFamily="18" charset="0"/>
              </a:rPr>
              <a:t>élen</a:t>
            </a:r>
            <a:r>
              <a:rPr lang="en-US" sz="2600" i="1" dirty="0">
                <a:latin typeface="Book Antiqua" panose="02040602050305030304" pitchFamily="18" charset="0"/>
              </a:rPr>
              <a:t> </a:t>
            </a:r>
            <a:r>
              <a:rPr lang="en-US" sz="2600" i="1" dirty="0" err="1">
                <a:latin typeface="Book Antiqua" panose="02040602050305030304" pitchFamily="18" charset="0"/>
              </a:rPr>
              <a:t>halad</a:t>
            </a:r>
            <a:r>
              <a:rPr lang="en-US" sz="2600" i="1" dirty="0">
                <a:latin typeface="Book Antiqua" panose="02040602050305030304" pitchFamily="18" charset="0"/>
              </a:rPr>
              <a:t>, </a:t>
            </a:r>
            <a:endParaRPr lang="hu-HU" sz="2600" i="1" dirty="0">
              <a:latin typeface="Book Antiqua" panose="02040602050305030304" pitchFamily="18" charset="0"/>
            </a:endParaRPr>
          </a:p>
          <a:p>
            <a:r>
              <a:rPr lang="en-US" sz="2600" i="1" dirty="0" err="1">
                <a:latin typeface="Book Antiqua" panose="02040602050305030304" pitchFamily="18" charset="0"/>
              </a:rPr>
              <a:t>vagy</a:t>
            </a:r>
            <a:r>
              <a:rPr lang="en-US" sz="2600" i="1" dirty="0">
                <a:latin typeface="Book Antiqua" panose="02040602050305030304" pitchFamily="18" charset="0"/>
              </a:rPr>
              <a:t> </a:t>
            </a:r>
            <a:r>
              <a:rPr lang="en-US" sz="2600" i="1" dirty="0" err="1">
                <a:latin typeface="Book Antiqua" panose="02040602050305030304" pitchFamily="18" charset="0"/>
              </a:rPr>
              <a:t>ott</a:t>
            </a:r>
            <a:r>
              <a:rPr lang="en-US" sz="2600" i="1" dirty="0">
                <a:latin typeface="Book Antiqua" panose="02040602050305030304" pitchFamily="18" charset="0"/>
              </a:rPr>
              <a:t>, </a:t>
            </a:r>
            <a:r>
              <a:rPr lang="en-US" sz="2600" i="1" dirty="0" err="1">
                <a:latin typeface="Book Antiqua" panose="02040602050305030304" pitchFamily="18" charset="0"/>
              </a:rPr>
              <a:t>az</a:t>
            </a:r>
            <a:r>
              <a:rPr lang="en-US" sz="2600" i="1" dirty="0">
                <a:latin typeface="Book Antiqua" panose="02040602050305030304" pitchFamily="18" charset="0"/>
              </a:rPr>
              <a:t> a </a:t>
            </a:r>
            <a:r>
              <a:rPr lang="en-US" sz="2600" i="1" dirty="0" err="1">
                <a:latin typeface="Book Antiqua" panose="02040602050305030304" pitchFamily="18" charset="0"/>
              </a:rPr>
              <a:t>tagbaszakadt</a:t>
            </a:r>
            <a:r>
              <a:rPr lang="en-US" sz="2600" i="1" dirty="0">
                <a:latin typeface="Book Antiqua" panose="02040602050305030304" pitchFamily="18" charset="0"/>
              </a:rPr>
              <a:t>, </a:t>
            </a:r>
            <a:endParaRPr lang="hu-HU" sz="2600" i="1" dirty="0">
              <a:latin typeface="Book Antiqua" panose="02040602050305030304" pitchFamily="18" charset="0"/>
            </a:endParaRPr>
          </a:p>
          <a:p>
            <a:r>
              <a:rPr lang="en-US" sz="2600" i="1" dirty="0" err="1">
                <a:latin typeface="Book Antiqua" panose="02040602050305030304" pitchFamily="18" charset="0"/>
              </a:rPr>
              <a:t>aki</a:t>
            </a:r>
            <a:r>
              <a:rPr lang="en-US" sz="2600" i="1" dirty="0">
                <a:latin typeface="Book Antiqua" panose="02040602050305030304" pitchFamily="18" charset="0"/>
              </a:rPr>
              <a:t> </a:t>
            </a:r>
            <a:r>
              <a:rPr lang="en-US" sz="2600" i="1" dirty="0" err="1">
                <a:latin typeface="Book Antiqua" panose="02040602050305030304" pitchFamily="18" charset="0"/>
              </a:rPr>
              <a:t>oly</a:t>
            </a:r>
            <a:r>
              <a:rPr lang="en-US" sz="2600" i="1" dirty="0">
                <a:latin typeface="Book Antiqua" panose="02040602050305030304" pitchFamily="18" charset="0"/>
              </a:rPr>
              <a:t> </a:t>
            </a:r>
            <a:r>
              <a:rPr lang="en-US" sz="2600" i="1" dirty="0" err="1">
                <a:latin typeface="Book Antiqua" panose="02040602050305030304" pitchFamily="18" charset="0"/>
              </a:rPr>
              <a:t>szívből</a:t>
            </a:r>
            <a:r>
              <a:rPr lang="en-US" sz="2600" i="1" dirty="0">
                <a:latin typeface="Book Antiqua" panose="02040602050305030304" pitchFamily="18" charset="0"/>
              </a:rPr>
              <a:t> </a:t>
            </a:r>
            <a:r>
              <a:rPr lang="en-US" sz="2600" i="1" dirty="0" err="1">
                <a:latin typeface="Book Antiqua" panose="02040602050305030304" pitchFamily="18" charset="0"/>
              </a:rPr>
              <a:t>dalol</a:t>
            </a:r>
            <a:r>
              <a:rPr lang="en-US" sz="2600" i="1" dirty="0">
                <a:latin typeface="Book Antiqua" panose="02040602050305030304" pitchFamily="18" charset="0"/>
              </a:rPr>
              <a:t>.” </a:t>
            </a:r>
          </a:p>
          <a:p>
            <a:endParaRPr lang="en-US" dirty="0"/>
          </a:p>
        </p:txBody>
      </p:sp>
      <p:sp>
        <p:nvSpPr>
          <p:cNvPr id="5" name="TextBox 4"/>
          <p:cNvSpPr txBox="1"/>
          <p:nvPr/>
        </p:nvSpPr>
        <p:spPr>
          <a:xfrm>
            <a:off x="9941975" y="4874621"/>
            <a:ext cx="1962397" cy="430887"/>
          </a:xfrm>
          <a:prstGeom prst="rect">
            <a:avLst/>
          </a:prstGeom>
          <a:noFill/>
        </p:spPr>
        <p:txBody>
          <a:bodyPr wrap="none" rtlCol="0">
            <a:spAutoFit/>
          </a:bodyPr>
          <a:lstStyle/>
          <a:p>
            <a:r>
              <a:rPr lang="hu-HU" sz="2200" i="1" dirty="0" err="1">
                <a:latin typeface="Book Antiqua" panose="02040602050305030304" pitchFamily="18" charset="0"/>
              </a:rPr>
              <a:t>Iparisták</a:t>
            </a:r>
            <a:r>
              <a:rPr lang="hu-HU" sz="2200" dirty="0">
                <a:latin typeface="Book Antiqua" panose="02040602050305030304" pitchFamily="18" charset="0"/>
              </a:rPr>
              <a:t>, 1951.</a:t>
            </a:r>
            <a:endParaRPr lang="en-US" sz="2200" dirty="0">
              <a:latin typeface="Book Antiqua" panose="02040602050305030304" pitchFamily="18" charset="0"/>
            </a:endParaRPr>
          </a:p>
        </p:txBody>
      </p:sp>
      <p:sp>
        <p:nvSpPr>
          <p:cNvPr id="7" name="TextBox 6"/>
          <p:cNvSpPr txBox="1"/>
          <p:nvPr/>
        </p:nvSpPr>
        <p:spPr>
          <a:xfrm>
            <a:off x="287629" y="5756856"/>
            <a:ext cx="8122516" cy="523220"/>
          </a:xfrm>
          <a:prstGeom prst="rect">
            <a:avLst/>
          </a:prstGeom>
          <a:noFill/>
        </p:spPr>
        <p:txBody>
          <a:bodyPr wrap="square" rtlCol="0">
            <a:spAutoFit/>
          </a:bodyPr>
          <a:lstStyle/>
          <a:p>
            <a:pPr marL="457200" indent="-457200">
              <a:buFont typeface="Arial" panose="020B0604020202020204" pitchFamily="34" charset="0"/>
              <a:buChar char="•"/>
            </a:pPr>
            <a:r>
              <a:rPr lang="hu-HU" sz="2800" dirty="0">
                <a:latin typeface="Book Antiqua" panose="02040602050305030304" pitchFamily="18" charset="0"/>
              </a:rPr>
              <a:t>Az </a:t>
            </a:r>
            <a:r>
              <a:rPr lang="hu-HU" sz="2800" i="1" dirty="0">
                <a:latin typeface="Book Antiqua" panose="02040602050305030304" pitchFamily="18" charset="0"/>
              </a:rPr>
              <a:t>Ifjúmunkás</a:t>
            </a:r>
            <a:r>
              <a:rPr lang="hu-HU" sz="2800" dirty="0">
                <a:latin typeface="Book Antiqua" panose="02040602050305030304" pitchFamily="18" charset="0"/>
              </a:rPr>
              <a:t> és az </a:t>
            </a:r>
            <a:r>
              <a:rPr lang="hu-HU" sz="2800" i="1" dirty="0">
                <a:latin typeface="Book Antiqua" panose="02040602050305030304" pitchFamily="18" charset="0"/>
              </a:rPr>
              <a:t>Utunk</a:t>
            </a:r>
            <a:r>
              <a:rPr lang="hu-HU" sz="2800" dirty="0">
                <a:latin typeface="Book Antiqua" panose="02040602050305030304" pitchFamily="18" charset="0"/>
              </a:rPr>
              <a:t> közli verseit.</a:t>
            </a:r>
            <a:endParaRPr lang="en-US" sz="2800" dirty="0">
              <a:latin typeface="Book Antiqua" panose="02040602050305030304" pitchFamily="18" charset="0"/>
            </a:endParaRPr>
          </a:p>
        </p:txBody>
      </p:sp>
    </p:spTree>
    <p:extLst>
      <p:ext uri="{BB962C8B-B14F-4D97-AF65-F5344CB8AC3E}">
        <p14:creationId xmlns:p14="http://schemas.microsoft.com/office/powerpoint/2010/main" val="1520147927"/>
      </p:ext>
    </p:extLst>
  </p:cSld>
  <p:clrMapOvr>
    <a:masterClrMapping/>
  </p:clrMapOvr>
  <p:transition spd="med">
    <p:circl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167" y="0"/>
            <a:ext cx="11448244" cy="1325563"/>
          </a:xfrm>
        </p:spPr>
        <p:txBody>
          <a:bodyPr>
            <a:normAutofit/>
          </a:bodyPr>
          <a:lstStyle/>
          <a:p>
            <a:r>
              <a:rPr lang="hu-HU" sz="4000" b="1" i="1" dirty="0">
                <a:latin typeface="Book Antiqua" panose="02040602050305030304" pitchFamily="18" charset="0"/>
              </a:rPr>
              <a:t>Virágzik a cseresznyefa </a:t>
            </a:r>
            <a:r>
              <a:rPr lang="hu-HU" sz="4000" b="1" dirty="0">
                <a:latin typeface="Book Antiqua" panose="02040602050305030304" pitchFamily="18" charset="0"/>
              </a:rPr>
              <a:t>(1955)</a:t>
            </a:r>
            <a:endParaRPr lang="en-US" sz="4000" b="1" dirty="0">
              <a:latin typeface="Book Antiqua" panose="02040602050305030304" pitchFamily="18" charset="0"/>
            </a:endParaRPr>
          </a:p>
        </p:txBody>
      </p:sp>
      <p:pic>
        <p:nvPicPr>
          <p:cNvPr id="5" name="Content Placeholder 4"/>
          <p:cNvPicPr>
            <a:picLocks noGrp="1" noChangeAspect="1"/>
          </p:cNvPicPr>
          <p:nvPr>
            <p:ph idx="1"/>
          </p:nvPr>
        </p:nvPicPr>
        <p:blipFill>
          <a:blip r:embed="rId2"/>
          <a:stretch>
            <a:fillRect/>
          </a:stretch>
        </p:blipFill>
        <p:spPr>
          <a:xfrm>
            <a:off x="8718997" y="938954"/>
            <a:ext cx="3473003" cy="4927373"/>
          </a:xfrm>
          <a:prstGeom prst="rect">
            <a:avLst/>
          </a:prstGeom>
        </p:spPr>
      </p:pic>
      <p:sp>
        <p:nvSpPr>
          <p:cNvPr id="6" name="TextBox 5"/>
          <p:cNvSpPr txBox="1"/>
          <p:nvPr/>
        </p:nvSpPr>
        <p:spPr>
          <a:xfrm>
            <a:off x="8718997" y="5866327"/>
            <a:ext cx="3473003" cy="1077218"/>
          </a:xfrm>
          <a:prstGeom prst="rect">
            <a:avLst/>
          </a:prstGeom>
          <a:noFill/>
        </p:spPr>
        <p:txBody>
          <a:bodyPr wrap="square" rtlCol="0">
            <a:spAutoFit/>
          </a:bodyPr>
          <a:lstStyle/>
          <a:p>
            <a:pPr algn="ctr"/>
            <a:r>
              <a:rPr lang="hu-HU" sz="1600" dirty="0">
                <a:latin typeface="Book Antiqua" panose="02040602050305030304" pitchFamily="18" charset="0"/>
              </a:rPr>
              <a:t>Forrás: https://www.regikonyvek.hu/kiadas/viragzik-a-cseresznyefa-allami-irodalmi-es-muveszeti-kiado</a:t>
            </a:r>
            <a:endParaRPr lang="en-US" sz="1600" dirty="0">
              <a:latin typeface="Book Antiqua" panose="02040602050305030304" pitchFamily="18" charset="0"/>
            </a:endParaRPr>
          </a:p>
        </p:txBody>
      </p:sp>
      <p:sp>
        <p:nvSpPr>
          <p:cNvPr id="7" name="TextBox 6"/>
          <p:cNvSpPr txBox="1"/>
          <p:nvPr/>
        </p:nvSpPr>
        <p:spPr>
          <a:xfrm>
            <a:off x="310167" y="1325563"/>
            <a:ext cx="8086858" cy="4801314"/>
          </a:xfrm>
          <a:prstGeom prst="rect">
            <a:avLst/>
          </a:prstGeom>
          <a:noFill/>
        </p:spPr>
        <p:txBody>
          <a:bodyPr wrap="square" rtlCol="0">
            <a:spAutoFit/>
          </a:bodyPr>
          <a:lstStyle/>
          <a:p>
            <a:pPr marL="285750" indent="-285750" algn="just">
              <a:buFont typeface="Arial" panose="020B0604020202020204" pitchFamily="34" charset="0"/>
              <a:buChar char="•"/>
            </a:pPr>
            <a:r>
              <a:rPr lang="hu-HU" sz="3000" dirty="0">
                <a:latin typeface="Book Antiqua" panose="02040602050305030304" pitchFamily="18" charset="0"/>
                <a:ea typeface="Times New Roman" panose="02020603050405020304" pitchFamily="18" charset="0"/>
              </a:rPr>
              <a:t>A versek zöme a 1950</a:t>
            </a:r>
            <a:r>
              <a:rPr lang="hu-HU" sz="3200" dirty="0">
                <a:latin typeface="Book Antiqua" panose="02040602050305030304" pitchFamily="18" charset="0"/>
                <a:ea typeface="Times New Roman" panose="02020603050405020304" pitchFamily="18" charset="0"/>
              </a:rPr>
              <a:t>–</a:t>
            </a:r>
            <a:r>
              <a:rPr lang="hu-HU" sz="3000" dirty="0">
                <a:latin typeface="Book Antiqua" panose="02040602050305030304" pitchFamily="18" charset="0"/>
                <a:ea typeface="Times New Roman" panose="02020603050405020304" pitchFamily="18" charset="0"/>
              </a:rPr>
              <a:t>1953 között, a szocializmus építésének jegyében íródtak.</a:t>
            </a:r>
          </a:p>
          <a:p>
            <a:pPr marL="285750" indent="-285750" algn="just">
              <a:buFont typeface="Arial" panose="020B0604020202020204" pitchFamily="34" charset="0"/>
              <a:buChar char="•"/>
            </a:pPr>
            <a:r>
              <a:rPr lang="hu-HU" sz="3000" dirty="0" err="1">
                <a:latin typeface="Book Antiqua" panose="02040602050305030304" pitchFamily="18" charset="0"/>
              </a:rPr>
              <a:t>T</a:t>
            </a:r>
            <a:r>
              <a:rPr lang="en-US" sz="3000" dirty="0" err="1">
                <a:latin typeface="Book Antiqua" panose="02040602050305030304" pitchFamily="18" charset="0"/>
              </a:rPr>
              <a:t>émájuk</a:t>
            </a:r>
            <a:r>
              <a:rPr lang="en-US" sz="3000" dirty="0">
                <a:latin typeface="Book Antiqua" panose="02040602050305030304" pitchFamily="18" charset="0"/>
              </a:rPr>
              <a:t> </a:t>
            </a:r>
            <a:r>
              <a:rPr lang="en-US" sz="3000" dirty="0" err="1">
                <a:latin typeface="Book Antiqua" panose="02040602050305030304" pitchFamily="18" charset="0"/>
              </a:rPr>
              <a:t>az</a:t>
            </a:r>
            <a:r>
              <a:rPr lang="en-US" sz="3000" dirty="0">
                <a:latin typeface="Book Antiqua" panose="02040602050305030304" pitchFamily="18" charset="0"/>
              </a:rPr>
              <a:t> </a:t>
            </a:r>
            <a:r>
              <a:rPr lang="en-US" sz="3000" dirty="0" err="1">
                <a:latin typeface="Book Antiqua" panose="02040602050305030304" pitchFamily="18" charset="0"/>
              </a:rPr>
              <a:t>iparosítás</a:t>
            </a:r>
            <a:r>
              <a:rPr lang="en-US" sz="3000" dirty="0">
                <a:latin typeface="Book Antiqua" panose="02040602050305030304" pitchFamily="18" charset="0"/>
              </a:rPr>
              <a:t>, a </a:t>
            </a:r>
            <a:r>
              <a:rPr lang="en-US" sz="3000" dirty="0" err="1">
                <a:latin typeface="Book Antiqua" panose="02040602050305030304" pitchFamily="18" charset="0"/>
              </a:rPr>
              <a:t>téeszszervezés</a:t>
            </a:r>
            <a:r>
              <a:rPr lang="en-US" sz="3000" dirty="0">
                <a:latin typeface="Book Antiqua" panose="02040602050305030304" pitchFamily="18" charset="0"/>
              </a:rPr>
              <a:t> (</a:t>
            </a:r>
            <a:r>
              <a:rPr lang="en-US" sz="3000" i="1" dirty="0" err="1">
                <a:latin typeface="Book Antiqua" panose="02040602050305030304" pitchFamily="18" charset="0"/>
              </a:rPr>
              <a:t>Hozzászólás</a:t>
            </a:r>
            <a:r>
              <a:rPr lang="en-US" sz="3000" dirty="0">
                <a:latin typeface="Book Antiqua" panose="02040602050305030304" pitchFamily="18" charset="0"/>
              </a:rPr>
              <a:t>), a </a:t>
            </a:r>
            <a:r>
              <a:rPr lang="en-US" sz="3000" dirty="0" err="1">
                <a:latin typeface="Book Antiqua" panose="02040602050305030304" pitchFamily="18" charset="0"/>
              </a:rPr>
              <a:t>paraszti</a:t>
            </a:r>
            <a:r>
              <a:rPr lang="en-US" sz="3000" dirty="0">
                <a:latin typeface="Book Antiqua" panose="02040602050305030304" pitchFamily="18" charset="0"/>
              </a:rPr>
              <a:t> </a:t>
            </a:r>
            <a:r>
              <a:rPr lang="en-US" sz="3000" dirty="0" err="1">
                <a:latin typeface="Book Antiqua" panose="02040602050305030304" pitchFamily="18" charset="0"/>
              </a:rPr>
              <a:t>munka</a:t>
            </a:r>
            <a:r>
              <a:rPr lang="en-US" sz="3000" dirty="0">
                <a:latin typeface="Book Antiqua" panose="02040602050305030304" pitchFamily="18" charset="0"/>
              </a:rPr>
              <a:t> </a:t>
            </a:r>
            <a:r>
              <a:rPr lang="en-US" sz="3000" dirty="0" err="1">
                <a:latin typeface="Book Antiqua" panose="02040602050305030304" pitchFamily="18" charset="0"/>
              </a:rPr>
              <a:t>öröme</a:t>
            </a:r>
            <a:r>
              <a:rPr lang="en-US" sz="3000" dirty="0">
                <a:latin typeface="Book Antiqua" panose="02040602050305030304" pitchFamily="18" charset="0"/>
              </a:rPr>
              <a:t> (</a:t>
            </a:r>
            <a:r>
              <a:rPr lang="en-US" sz="3000" i="1" dirty="0" err="1">
                <a:latin typeface="Book Antiqua" panose="02040602050305030304" pitchFamily="18" charset="0"/>
              </a:rPr>
              <a:t>Aratás</a:t>
            </a:r>
            <a:r>
              <a:rPr lang="en-US" sz="3000" dirty="0">
                <a:latin typeface="Book Antiqua" panose="02040602050305030304" pitchFamily="18" charset="0"/>
              </a:rPr>
              <a:t>), a </a:t>
            </a:r>
            <a:r>
              <a:rPr lang="en-US" sz="3000" dirty="0" err="1">
                <a:latin typeface="Book Antiqua" panose="02040602050305030304" pitchFamily="18" charset="0"/>
              </a:rPr>
              <a:t>népek</a:t>
            </a:r>
            <a:r>
              <a:rPr lang="en-US" sz="3000" dirty="0">
                <a:latin typeface="Book Antiqua" panose="02040602050305030304" pitchFamily="18" charset="0"/>
              </a:rPr>
              <a:t> </a:t>
            </a:r>
            <a:r>
              <a:rPr lang="en-US" sz="3000" dirty="0" err="1">
                <a:latin typeface="Book Antiqua" panose="02040602050305030304" pitchFamily="18" charset="0"/>
              </a:rPr>
              <a:t>békés</a:t>
            </a:r>
            <a:r>
              <a:rPr lang="en-US" sz="3000" dirty="0">
                <a:latin typeface="Book Antiqua" panose="02040602050305030304" pitchFamily="18" charset="0"/>
              </a:rPr>
              <a:t> </a:t>
            </a:r>
            <a:r>
              <a:rPr lang="en-US" sz="3000" dirty="0" err="1">
                <a:latin typeface="Book Antiqua" panose="02040602050305030304" pitchFamily="18" charset="0"/>
              </a:rPr>
              <a:t>egymás</a:t>
            </a:r>
            <a:r>
              <a:rPr lang="en-US" sz="3000" dirty="0">
                <a:latin typeface="Book Antiqua" panose="02040602050305030304" pitchFamily="18" charset="0"/>
              </a:rPr>
              <a:t> </a:t>
            </a:r>
            <a:r>
              <a:rPr lang="en-US" sz="3000" dirty="0" err="1">
                <a:latin typeface="Book Antiqua" panose="02040602050305030304" pitchFamily="18" charset="0"/>
              </a:rPr>
              <a:t>mellett</a:t>
            </a:r>
            <a:r>
              <a:rPr lang="en-US" sz="3000" dirty="0">
                <a:latin typeface="Book Antiqua" panose="02040602050305030304" pitchFamily="18" charset="0"/>
              </a:rPr>
              <a:t> </a:t>
            </a:r>
            <a:r>
              <a:rPr lang="en-US" sz="3000" dirty="0" err="1">
                <a:latin typeface="Book Antiqua" panose="02040602050305030304" pitchFamily="18" charset="0"/>
              </a:rPr>
              <a:t>élése</a:t>
            </a:r>
            <a:r>
              <a:rPr lang="en-US" sz="3000" dirty="0">
                <a:latin typeface="Book Antiqua" panose="02040602050305030304" pitchFamily="18" charset="0"/>
              </a:rPr>
              <a:t> (</a:t>
            </a:r>
            <a:r>
              <a:rPr lang="en-US" sz="3000" i="1" dirty="0" err="1">
                <a:latin typeface="Book Antiqua" panose="02040602050305030304" pitchFamily="18" charset="0"/>
              </a:rPr>
              <a:t>Beke</a:t>
            </a:r>
            <a:r>
              <a:rPr lang="en-US" sz="3000" i="1" dirty="0">
                <a:latin typeface="Book Antiqua" panose="02040602050305030304" pitchFamily="18" charset="0"/>
              </a:rPr>
              <a:t> </a:t>
            </a:r>
            <a:r>
              <a:rPr lang="en-US" sz="3000" i="1" dirty="0" err="1">
                <a:latin typeface="Book Antiqua" panose="02040602050305030304" pitchFamily="18" charset="0"/>
              </a:rPr>
              <a:t>Pista</a:t>
            </a:r>
            <a:r>
              <a:rPr lang="en-US" sz="3000" i="1" dirty="0">
                <a:latin typeface="Book Antiqua" panose="02040602050305030304" pitchFamily="18" charset="0"/>
              </a:rPr>
              <a:t> </a:t>
            </a:r>
            <a:r>
              <a:rPr lang="en-US" sz="3000" i="1" dirty="0" err="1">
                <a:latin typeface="Book Antiqua" panose="02040602050305030304" pitchFamily="18" charset="0"/>
              </a:rPr>
              <a:t>levele</a:t>
            </a:r>
            <a:r>
              <a:rPr lang="hu-HU" sz="3000" i="1" dirty="0">
                <a:latin typeface="Book Antiqua" panose="02040602050305030304" pitchFamily="18" charset="0"/>
              </a:rPr>
              <a:t>t</a:t>
            </a:r>
            <a:r>
              <a:rPr lang="en-US" sz="3000" i="1" dirty="0">
                <a:latin typeface="Book Antiqua" panose="02040602050305030304" pitchFamily="18" charset="0"/>
              </a:rPr>
              <a:t> </a:t>
            </a:r>
            <a:r>
              <a:rPr lang="en-US" sz="3000" i="1" dirty="0" err="1">
                <a:latin typeface="Book Antiqua" panose="02040602050305030304" pitchFamily="18" charset="0"/>
              </a:rPr>
              <a:t>ír</a:t>
            </a:r>
            <a:r>
              <a:rPr lang="en-US" sz="3000" dirty="0">
                <a:latin typeface="Book Antiqua" panose="02040602050305030304" pitchFamily="18" charset="0"/>
              </a:rPr>
              <a:t>), a </a:t>
            </a:r>
            <a:r>
              <a:rPr lang="en-US" sz="3000" dirty="0" err="1">
                <a:latin typeface="Book Antiqua" panose="02040602050305030304" pitchFamily="18" charset="0"/>
              </a:rPr>
              <a:t>technikai</a:t>
            </a:r>
            <a:r>
              <a:rPr lang="en-US" sz="3000" dirty="0">
                <a:latin typeface="Book Antiqua" panose="02040602050305030304" pitchFamily="18" charset="0"/>
              </a:rPr>
              <a:t> </a:t>
            </a:r>
            <a:r>
              <a:rPr lang="en-US" sz="3000" dirty="0" err="1">
                <a:latin typeface="Book Antiqua" panose="02040602050305030304" pitchFamily="18" charset="0"/>
              </a:rPr>
              <a:t>fejlődés</a:t>
            </a:r>
            <a:r>
              <a:rPr lang="en-US" sz="3000" dirty="0">
                <a:latin typeface="Book Antiqua" panose="02040602050305030304" pitchFamily="18" charset="0"/>
              </a:rPr>
              <a:t> (</a:t>
            </a:r>
            <a:r>
              <a:rPr lang="en-US" sz="3000" i="1" dirty="0" err="1">
                <a:latin typeface="Book Antiqua" panose="02040602050305030304" pitchFamily="18" charset="0"/>
              </a:rPr>
              <a:t>Déva</a:t>
            </a:r>
            <a:r>
              <a:rPr lang="en-US" sz="3000" i="1" dirty="0">
                <a:latin typeface="Book Antiqua" panose="02040602050305030304" pitchFamily="18" charset="0"/>
              </a:rPr>
              <a:t> </a:t>
            </a:r>
            <a:r>
              <a:rPr lang="en-US" sz="3000" i="1" dirty="0" err="1">
                <a:latin typeface="Book Antiqua" panose="02040602050305030304" pitchFamily="18" charset="0"/>
              </a:rPr>
              <a:t>vára</a:t>
            </a:r>
            <a:r>
              <a:rPr lang="en-US" sz="3000" dirty="0">
                <a:latin typeface="Book Antiqua" panose="02040602050305030304" pitchFamily="18" charset="0"/>
              </a:rPr>
              <a:t>). </a:t>
            </a:r>
            <a:endParaRPr lang="hu-HU" sz="3000" dirty="0">
              <a:latin typeface="Book Antiqua" panose="02040602050305030304" pitchFamily="18" charset="0"/>
            </a:endParaRPr>
          </a:p>
          <a:p>
            <a:pPr marL="285750" indent="-285750" algn="just">
              <a:buFont typeface="Arial" panose="020B0604020202020204" pitchFamily="34" charset="0"/>
              <a:buChar char="•"/>
            </a:pPr>
            <a:r>
              <a:rPr lang="en-US" sz="3000" dirty="0" err="1">
                <a:latin typeface="Book Antiqua" panose="02040602050305030304" pitchFamily="18" charset="0"/>
              </a:rPr>
              <a:t>Petőfi</a:t>
            </a:r>
            <a:r>
              <a:rPr lang="en-US" sz="3000" dirty="0">
                <a:latin typeface="Book Antiqua" panose="02040602050305030304" pitchFamily="18" charset="0"/>
              </a:rPr>
              <a:t> </a:t>
            </a:r>
            <a:r>
              <a:rPr lang="en-US" sz="3000" dirty="0" err="1">
                <a:latin typeface="Book Antiqua" panose="02040602050305030304" pitchFamily="18" charset="0"/>
              </a:rPr>
              <a:t>és</a:t>
            </a:r>
            <a:r>
              <a:rPr lang="en-US" sz="3000" dirty="0">
                <a:latin typeface="Book Antiqua" panose="02040602050305030304" pitchFamily="18" charset="0"/>
              </a:rPr>
              <a:t> a </a:t>
            </a:r>
            <a:r>
              <a:rPr lang="en-US" sz="3000" dirty="0" err="1">
                <a:latin typeface="Book Antiqua" panose="02040602050305030304" pitchFamily="18" charset="0"/>
              </a:rPr>
              <a:t>népköltészet</a:t>
            </a:r>
            <a:r>
              <a:rPr lang="en-US" sz="3000" dirty="0">
                <a:latin typeface="Book Antiqua" panose="02040602050305030304" pitchFamily="18" charset="0"/>
              </a:rPr>
              <a:t> </a:t>
            </a:r>
            <a:r>
              <a:rPr lang="en-US" sz="3000" dirty="0" err="1">
                <a:latin typeface="Book Antiqua" panose="02040602050305030304" pitchFamily="18" charset="0"/>
              </a:rPr>
              <a:t>hatása</a:t>
            </a:r>
            <a:r>
              <a:rPr lang="hu-HU" sz="3000" dirty="0">
                <a:latin typeface="Book Antiqua" panose="02040602050305030304" pitchFamily="18" charset="0"/>
              </a:rPr>
              <a:t> érzékelhető.</a:t>
            </a:r>
          </a:p>
          <a:p>
            <a:pPr marL="285750" indent="-285750" algn="just">
              <a:buFont typeface="Arial" panose="020B0604020202020204" pitchFamily="34" charset="0"/>
              <a:buChar char="•"/>
            </a:pPr>
            <a:r>
              <a:rPr lang="hu-HU" sz="3000" dirty="0">
                <a:latin typeface="Book Antiqua" panose="02040602050305030304" pitchFamily="18" charset="0"/>
              </a:rPr>
              <a:t>Többnyire rímes, dallamos, népdalszerű darabok.</a:t>
            </a:r>
            <a:endParaRPr lang="en-US" sz="3000" dirty="0">
              <a:latin typeface="Book Antiqua" panose="02040602050305030304" pitchFamily="18" charset="0"/>
            </a:endParaRPr>
          </a:p>
        </p:txBody>
      </p:sp>
    </p:spTree>
    <p:extLst>
      <p:ext uri="{BB962C8B-B14F-4D97-AF65-F5344CB8AC3E}">
        <p14:creationId xmlns:p14="http://schemas.microsoft.com/office/powerpoint/2010/main" val="2109766429"/>
      </p:ext>
    </p:extLst>
  </p:cSld>
  <p:clrMapOvr>
    <a:masterClrMapping/>
  </p:clrMapOvr>
  <p:transition spd="med">
    <p:circl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893" y="0"/>
            <a:ext cx="10515600" cy="1325563"/>
          </a:xfrm>
        </p:spPr>
        <p:txBody>
          <a:bodyPr>
            <a:normAutofit/>
          </a:bodyPr>
          <a:lstStyle/>
          <a:p>
            <a:r>
              <a:rPr lang="hu-HU" sz="4000" b="1" i="1" dirty="0">
                <a:latin typeface="Book Antiqua" panose="02040602050305030304" pitchFamily="18" charset="0"/>
                <a:ea typeface="Times New Roman" panose="02020603050405020304" pitchFamily="18" charset="0"/>
              </a:rPr>
              <a:t>Fut a Tatros</a:t>
            </a:r>
            <a:endParaRPr lang="en-US" sz="4000" b="1" i="1" dirty="0">
              <a:latin typeface="Book Antiqua" panose="02040602050305030304" pitchFamily="18" charset="0"/>
            </a:endParaRPr>
          </a:p>
        </p:txBody>
      </p:sp>
      <p:sp>
        <p:nvSpPr>
          <p:cNvPr id="3" name="Content Placeholder 2"/>
          <p:cNvSpPr>
            <a:spLocks noGrp="1"/>
          </p:cNvSpPr>
          <p:nvPr>
            <p:ph idx="1"/>
          </p:nvPr>
        </p:nvSpPr>
        <p:spPr>
          <a:xfrm>
            <a:off x="232893" y="1484626"/>
            <a:ext cx="10984606" cy="2224489"/>
          </a:xfrm>
        </p:spPr>
        <p:txBody>
          <a:bodyPr numCol="2">
            <a:noAutofit/>
          </a:bodyPr>
          <a:lstStyle/>
          <a:p>
            <a:pPr marL="0" indent="0">
              <a:buNone/>
            </a:pPr>
            <a:r>
              <a:rPr lang="en-US" sz="3000" dirty="0">
                <a:latin typeface="Book Antiqua" panose="02040602050305030304" pitchFamily="18" charset="0"/>
              </a:rPr>
              <a:t>„S </a:t>
            </a:r>
            <a:r>
              <a:rPr lang="en-US" sz="3000" dirty="0" err="1">
                <a:latin typeface="Book Antiqua" panose="02040602050305030304" pitchFamily="18" charset="0"/>
              </a:rPr>
              <a:t>kis</a:t>
            </a:r>
            <a:r>
              <a:rPr lang="en-US" sz="3000" dirty="0">
                <a:latin typeface="Book Antiqua" panose="02040602050305030304" pitchFamily="18" charset="0"/>
              </a:rPr>
              <a:t> </a:t>
            </a:r>
            <a:r>
              <a:rPr lang="en-US" sz="3000" dirty="0" err="1">
                <a:latin typeface="Book Antiqua" panose="02040602050305030304" pitchFamily="18" charset="0"/>
              </a:rPr>
              <a:t>házakon</a:t>
            </a:r>
            <a:r>
              <a:rPr lang="en-US" sz="3000" dirty="0">
                <a:latin typeface="Book Antiqua" panose="02040602050305030304" pitchFamily="18" charset="0"/>
              </a:rPr>
              <a:t> </a:t>
            </a:r>
            <a:r>
              <a:rPr lang="en-US" sz="3000" dirty="0" err="1">
                <a:latin typeface="Book Antiqua" panose="02040602050305030304" pitchFamily="18" charset="0"/>
              </a:rPr>
              <a:t>kicsi</a:t>
            </a:r>
            <a:r>
              <a:rPr lang="en-US" sz="3000" dirty="0">
                <a:latin typeface="Book Antiqua" panose="02040602050305030304" pitchFamily="18" charset="0"/>
              </a:rPr>
              <a:t> </a:t>
            </a:r>
            <a:r>
              <a:rPr lang="en-US" sz="3000" dirty="0" err="1">
                <a:latin typeface="Book Antiqua" panose="02040602050305030304" pitchFamily="18" charset="0"/>
              </a:rPr>
              <a:t>ajtó</a:t>
            </a:r>
            <a:r>
              <a:rPr lang="en-US" sz="3000" dirty="0">
                <a:latin typeface="Book Antiqua" panose="02040602050305030304" pitchFamily="18" charset="0"/>
              </a:rPr>
              <a:t>, </a:t>
            </a:r>
            <a:endParaRPr lang="hu-HU" sz="3000" dirty="0">
              <a:latin typeface="Book Antiqua" panose="02040602050305030304" pitchFamily="18" charset="0"/>
            </a:endParaRPr>
          </a:p>
          <a:p>
            <a:pPr marL="0" indent="0">
              <a:buNone/>
            </a:pPr>
            <a:r>
              <a:rPr lang="en-US" sz="3000" dirty="0">
                <a:latin typeface="Book Antiqua" panose="02040602050305030304" pitchFamily="18" charset="0"/>
              </a:rPr>
              <a:t> </a:t>
            </a:r>
            <a:r>
              <a:rPr lang="en-US" sz="3000" dirty="0" err="1">
                <a:latin typeface="Book Antiqua" panose="02040602050305030304" pitchFamily="18" charset="0"/>
              </a:rPr>
              <a:t>ki</a:t>
            </a:r>
            <a:r>
              <a:rPr lang="en-US" sz="3000" dirty="0">
                <a:latin typeface="Book Antiqua" panose="02040602050305030304" pitchFamily="18" charset="0"/>
              </a:rPr>
              <a:t> </a:t>
            </a:r>
            <a:r>
              <a:rPr lang="en-US" sz="3000" dirty="0" err="1">
                <a:latin typeface="Book Antiqua" panose="02040602050305030304" pitchFamily="18" charset="0"/>
              </a:rPr>
              <a:t>rajtuk</a:t>
            </a:r>
            <a:r>
              <a:rPr lang="en-US" sz="3000" dirty="0">
                <a:latin typeface="Book Antiqua" panose="02040602050305030304" pitchFamily="18" charset="0"/>
              </a:rPr>
              <a:t> </a:t>
            </a:r>
            <a:r>
              <a:rPr lang="en-US" sz="3000" dirty="0" err="1">
                <a:latin typeface="Book Antiqua" panose="02040602050305030304" pitchFamily="18" charset="0"/>
              </a:rPr>
              <a:t>jár</a:t>
            </a:r>
            <a:r>
              <a:rPr lang="en-US" sz="3000" dirty="0">
                <a:latin typeface="Book Antiqua" panose="02040602050305030304" pitchFamily="18" charset="0"/>
              </a:rPr>
              <a:t>, </a:t>
            </a:r>
            <a:r>
              <a:rPr lang="en-US" sz="3000" dirty="0" err="1">
                <a:latin typeface="Book Antiqua" panose="02040602050305030304" pitchFamily="18" charset="0"/>
              </a:rPr>
              <a:t>mindig</a:t>
            </a:r>
            <a:r>
              <a:rPr lang="en-US" sz="3000" dirty="0">
                <a:latin typeface="Book Antiqua" panose="02040602050305030304" pitchFamily="18" charset="0"/>
              </a:rPr>
              <a:t> </a:t>
            </a:r>
            <a:r>
              <a:rPr lang="en-US" sz="3000" dirty="0" err="1">
                <a:latin typeface="Book Antiqua" panose="02040602050305030304" pitchFamily="18" charset="0"/>
              </a:rPr>
              <a:t>hajol</a:t>
            </a:r>
            <a:r>
              <a:rPr lang="en-US" sz="3000" dirty="0">
                <a:latin typeface="Book Antiqua" panose="02040602050305030304" pitchFamily="18" charset="0"/>
              </a:rPr>
              <a:t>, </a:t>
            </a:r>
            <a:endParaRPr lang="hu-HU" sz="3000" dirty="0">
              <a:latin typeface="Book Antiqua" panose="02040602050305030304" pitchFamily="18" charset="0"/>
            </a:endParaRPr>
          </a:p>
          <a:p>
            <a:pPr marL="0" indent="0">
              <a:buNone/>
            </a:pPr>
            <a:r>
              <a:rPr lang="en-US" sz="3000" dirty="0">
                <a:latin typeface="Book Antiqua" panose="02040602050305030304" pitchFamily="18" charset="0"/>
              </a:rPr>
              <a:t>s </a:t>
            </a:r>
            <a:r>
              <a:rPr lang="en-US" sz="3000" dirty="0" err="1">
                <a:latin typeface="Book Antiqua" panose="02040602050305030304" pitchFamily="18" charset="0"/>
              </a:rPr>
              <a:t>szúette</a:t>
            </a:r>
            <a:r>
              <a:rPr lang="en-US" sz="3000" dirty="0">
                <a:latin typeface="Book Antiqua" panose="02040602050305030304" pitchFamily="18" charset="0"/>
              </a:rPr>
              <a:t> </a:t>
            </a:r>
            <a:r>
              <a:rPr lang="en-US" sz="3000" dirty="0" err="1">
                <a:latin typeface="Book Antiqua" panose="02040602050305030304" pitchFamily="18" charset="0"/>
              </a:rPr>
              <a:t>nagy</a:t>
            </a:r>
            <a:r>
              <a:rPr lang="en-US" sz="3000" dirty="0">
                <a:latin typeface="Book Antiqua" panose="02040602050305030304" pitchFamily="18" charset="0"/>
              </a:rPr>
              <a:t> </a:t>
            </a:r>
            <a:r>
              <a:rPr lang="en-US" sz="3000" dirty="0" err="1">
                <a:latin typeface="Book Antiqua" panose="02040602050305030304" pitchFamily="18" charset="0"/>
              </a:rPr>
              <a:t>küszöbeik</a:t>
            </a:r>
            <a:r>
              <a:rPr lang="en-US" sz="3000" dirty="0">
                <a:latin typeface="Book Antiqua" panose="02040602050305030304" pitchFamily="18" charset="0"/>
              </a:rPr>
              <a:t> </a:t>
            </a:r>
            <a:endParaRPr lang="hu-HU" sz="3000" dirty="0">
              <a:latin typeface="Book Antiqua" panose="02040602050305030304" pitchFamily="18" charset="0"/>
            </a:endParaRPr>
          </a:p>
          <a:p>
            <a:pPr marL="0" indent="0">
              <a:buNone/>
            </a:pPr>
            <a:r>
              <a:rPr lang="en-US" sz="3000" dirty="0" err="1">
                <a:latin typeface="Book Antiqua" panose="02040602050305030304" pitchFamily="18" charset="0"/>
              </a:rPr>
              <a:t>kopottak</a:t>
            </a:r>
            <a:r>
              <a:rPr lang="en-US" sz="3000" dirty="0">
                <a:latin typeface="Book Antiqua" panose="02040602050305030304" pitchFamily="18" charset="0"/>
              </a:rPr>
              <a:t> </a:t>
            </a:r>
            <a:r>
              <a:rPr lang="en-US" sz="3000" dirty="0" err="1">
                <a:latin typeface="Book Antiqua" panose="02040602050305030304" pitchFamily="18" charset="0"/>
              </a:rPr>
              <a:t>az</a:t>
            </a:r>
            <a:r>
              <a:rPr lang="en-US" sz="3000" dirty="0">
                <a:latin typeface="Book Antiqua" panose="02040602050305030304" pitchFamily="18" charset="0"/>
              </a:rPr>
              <a:t> </a:t>
            </a:r>
            <a:r>
              <a:rPr lang="en-US" sz="3000" dirty="0" err="1">
                <a:latin typeface="Book Antiqua" panose="02040602050305030304" pitchFamily="18" charset="0"/>
              </a:rPr>
              <a:t>alázattól</a:t>
            </a:r>
            <a:r>
              <a:rPr lang="en-US" sz="3000" dirty="0">
                <a:latin typeface="Book Antiqua" panose="02040602050305030304" pitchFamily="18" charset="0"/>
              </a:rPr>
              <a:t>. </a:t>
            </a:r>
            <a:endParaRPr lang="hu-HU" sz="3000" dirty="0">
              <a:latin typeface="Book Antiqua" panose="02040602050305030304" pitchFamily="18" charset="0"/>
            </a:endParaRPr>
          </a:p>
          <a:p>
            <a:pPr marL="0" indent="0">
              <a:buNone/>
            </a:pPr>
            <a:endParaRPr lang="hu-HU" sz="3000" dirty="0">
              <a:latin typeface="Book Antiqua" panose="02040602050305030304" pitchFamily="18" charset="0"/>
            </a:endParaRPr>
          </a:p>
          <a:p>
            <a:pPr marL="0" indent="0">
              <a:buNone/>
            </a:pPr>
            <a:r>
              <a:rPr lang="en-US" sz="3000" dirty="0" err="1">
                <a:latin typeface="Book Antiqua" panose="02040602050305030304" pitchFamily="18" charset="0"/>
              </a:rPr>
              <a:t>Félve</a:t>
            </a:r>
            <a:r>
              <a:rPr lang="en-US" sz="3000" dirty="0">
                <a:latin typeface="Book Antiqua" panose="02040602050305030304" pitchFamily="18" charset="0"/>
              </a:rPr>
              <a:t> </a:t>
            </a:r>
            <a:r>
              <a:rPr lang="en-US" sz="3000" dirty="0" err="1">
                <a:latin typeface="Book Antiqua" panose="02040602050305030304" pitchFamily="18" charset="0"/>
              </a:rPr>
              <a:t>pislog</a:t>
            </a:r>
            <a:r>
              <a:rPr lang="en-US" sz="3000" dirty="0">
                <a:latin typeface="Book Antiqua" panose="02040602050305030304" pitchFamily="18" charset="0"/>
              </a:rPr>
              <a:t> </a:t>
            </a:r>
            <a:r>
              <a:rPr lang="en-US" sz="3000" dirty="0" err="1">
                <a:latin typeface="Book Antiqua" panose="02040602050305030304" pitchFamily="18" charset="0"/>
              </a:rPr>
              <a:t>az</a:t>
            </a:r>
            <a:r>
              <a:rPr lang="en-US" sz="3000" dirty="0">
                <a:latin typeface="Book Antiqua" panose="02040602050305030304" pitchFamily="18" charset="0"/>
              </a:rPr>
              <a:t> </a:t>
            </a:r>
            <a:r>
              <a:rPr lang="en-US" sz="3000" dirty="0" err="1">
                <a:latin typeface="Book Antiqua" panose="02040602050305030304" pitchFamily="18" charset="0"/>
              </a:rPr>
              <a:t>utcára</a:t>
            </a:r>
            <a:r>
              <a:rPr lang="en-US" sz="3000" dirty="0">
                <a:latin typeface="Book Antiqua" panose="02040602050305030304" pitchFamily="18" charset="0"/>
              </a:rPr>
              <a:t> </a:t>
            </a:r>
            <a:endParaRPr lang="hu-HU" sz="3000" dirty="0">
              <a:latin typeface="Book Antiqua" panose="02040602050305030304" pitchFamily="18" charset="0"/>
            </a:endParaRPr>
          </a:p>
          <a:p>
            <a:pPr marL="0" indent="0">
              <a:buNone/>
            </a:pPr>
            <a:r>
              <a:rPr lang="en-US" sz="3000" dirty="0" err="1">
                <a:latin typeface="Book Antiqua" panose="02040602050305030304" pitchFamily="18" charset="0"/>
              </a:rPr>
              <a:t>tört</a:t>
            </a:r>
            <a:r>
              <a:rPr lang="en-US" sz="3000" dirty="0">
                <a:latin typeface="Book Antiqua" panose="02040602050305030304" pitchFamily="18" charset="0"/>
              </a:rPr>
              <a:t> </a:t>
            </a:r>
            <a:r>
              <a:rPr lang="en-US" sz="3000" dirty="0" err="1">
                <a:latin typeface="Book Antiqua" panose="02040602050305030304" pitchFamily="18" charset="0"/>
              </a:rPr>
              <a:t>ablakok</a:t>
            </a:r>
            <a:r>
              <a:rPr lang="en-US" sz="3000" dirty="0">
                <a:latin typeface="Book Antiqua" panose="02040602050305030304" pitchFamily="18" charset="0"/>
              </a:rPr>
              <a:t> </a:t>
            </a:r>
            <a:r>
              <a:rPr lang="en-US" sz="3000" dirty="0" err="1">
                <a:latin typeface="Book Antiqua" panose="02040602050305030304" pitchFamily="18" charset="0"/>
              </a:rPr>
              <a:t>annyi</a:t>
            </a:r>
            <a:r>
              <a:rPr lang="en-US" sz="3000" dirty="0">
                <a:latin typeface="Book Antiqua" panose="02040602050305030304" pitchFamily="18" charset="0"/>
              </a:rPr>
              <a:t> </a:t>
            </a:r>
            <a:r>
              <a:rPr lang="en-US" sz="3000" dirty="0" err="1">
                <a:latin typeface="Book Antiqua" panose="02040602050305030304" pitchFamily="18" charset="0"/>
              </a:rPr>
              <a:t>fénye</a:t>
            </a:r>
            <a:r>
              <a:rPr lang="en-US" sz="3000" dirty="0">
                <a:latin typeface="Book Antiqua" panose="02040602050305030304" pitchFamily="18" charset="0"/>
              </a:rPr>
              <a:t>, </a:t>
            </a:r>
            <a:endParaRPr lang="hu-HU" sz="3000" dirty="0">
              <a:latin typeface="Book Antiqua" panose="02040602050305030304" pitchFamily="18" charset="0"/>
            </a:endParaRPr>
          </a:p>
          <a:p>
            <a:pPr marL="0" indent="0">
              <a:buNone/>
            </a:pPr>
            <a:r>
              <a:rPr lang="en-US" sz="3000" dirty="0" err="1">
                <a:latin typeface="Book Antiqua" panose="02040602050305030304" pitchFamily="18" charset="0"/>
              </a:rPr>
              <a:t>amennyi</a:t>
            </a:r>
            <a:r>
              <a:rPr lang="en-US" sz="3000" dirty="0">
                <a:latin typeface="Book Antiqua" panose="02040602050305030304" pitchFamily="18" charset="0"/>
              </a:rPr>
              <a:t> </a:t>
            </a:r>
            <a:r>
              <a:rPr lang="en-US" sz="3000" dirty="0" err="1">
                <a:latin typeface="Book Antiqua" panose="02040602050305030304" pitchFamily="18" charset="0"/>
              </a:rPr>
              <a:t>egy</a:t>
            </a:r>
            <a:r>
              <a:rPr lang="en-US" sz="3000" dirty="0">
                <a:latin typeface="Book Antiqua" panose="02040602050305030304" pitchFamily="18" charset="0"/>
              </a:rPr>
              <a:t> </a:t>
            </a:r>
            <a:r>
              <a:rPr lang="en-US" sz="3000" dirty="0" err="1">
                <a:latin typeface="Book Antiqua" panose="02040602050305030304" pitchFamily="18" charset="0"/>
              </a:rPr>
              <a:t>öregasszony</a:t>
            </a:r>
            <a:r>
              <a:rPr lang="en-US" sz="3000" dirty="0">
                <a:latin typeface="Book Antiqua" panose="02040602050305030304" pitchFamily="18" charset="0"/>
              </a:rPr>
              <a:t> </a:t>
            </a:r>
            <a:endParaRPr lang="hu-HU" sz="3000" dirty="0">
              <a:latin typeface="Book Antiqua" panose="02040602050305030304" pitchFamily="18" charset="0"/>
            </a:endParaRPr>
          </a:p>
          <a:p>
            <a:pPr marL="0" indent="0">
              <a:buNone/>
            </a:pPr>
            <a:r>
              <a:rPr lang="en-US" sz="3000" dirty="0" err="1">
                <a:latin typeface="Book Antiqua" panose="02040602050305030304" pitchFamily="18" charset="0"/>
              </a:rPr>
              <a:t>fél</a:t>
            </a:r>
            <a:r>
              <a:rPr lang="en-US" sz="3000" dirty="0">
                <a:latin typeface="Book Antiqua" panose="02040602050305030304" pitchFamily="18" charset="0"/>
              </a:rPr>
              <a:t> </a:t>
            </a:r>
            <a:r>
              <a:rPr lang="en-US" sz="3000" dirty="0" err="1">
                <a:latin typeface="Book Antiqua" panose="02040602050305030304" pitchFamily="18" charset="0"/>
              </a:rPr>
              <a:t>szemébe</a:t>
            </a:r>
            <a:r>
              <a:rPr lang="en-US" sz="3000" dirty="0">
                <a:latin typeface="Book Antiqua" panose="02040602050305030304" pitchFamily="18" charset="0"/>
              </a:rPr>
              <a:t> </a:t>
            </a:r>
            <a:r>
              <a:rPr lang="en-US" sz="3000" dirty="0" err="1">
                <a:latin typeface="Book Antiqua" panose="02040602050305030304" pitchFamily="18" charset="0"/>
              </a:rPr>
              <a:t>beleférne</a:t>
            </a:r>
            <a:r>
              <a:rPr lang="hu-HU" sz="3000" dirty="0">
                <a:latin typeface="Book Antiqua" panose="02040602050305030304" pitchFamily="18" charset="0"/>
              </a:rPr>
              <a:t>.</a:t>
            </a:r>
            <a:r>
              <a:rPr lang="en-US" sz="3000" dirty="0">
                <a:latin typeface="Book Antiqua" panose="02040602050305030304" pitchFamily="18" charset="0"/>
              </a:rPr>
              <a:t>”</a:t>
            </a:r>
          </a:p>
        </p:txBody>
      </p:sp>
    </p:spTree>
    <p:extLst>
      <p:ext uri="{BB962C8B-B14F-4D97-AF65-F5344CB8AC3E}">
        <p14:creationId xmlns:p14="http://schemas.microsoft.com/office/powerpoint/2010/main" val="914203451"/>
      </p:ext>
    </p:extLst>
  </p:cSld>
  <p:clrMapOvr>
    <a:masterClrMapping/>
  </p:clrMapOvr>
  <p:transition spd="med">
    <p:circl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4699" y="399245"/>
            <a:ext cx="11109101" cy="1275009"/>
          </a:xfrm>
        </p:spPr>
        <p:txBody>
          <a:bodyPr>
            <a:normAutofit/>
          </a:bodyPr>
          <a:lstStyle/>
          <a:p>
            <a:pPr algn="just"/>
            <a:r>
              <a:rPr lang="hu-HU" sz="3000" dirty="0">
                <a:solidFill>
                  <a:srgbClr val="000000"/>
                </a:solidFill>
                <a:latin typeface="Book Antiqua" panose="02040602050305030304" pitchFamily="18" charset="0"/>
                <a:ea typeface="Calibri" panose="020F0502020204030204" pitchFamily="34" charset="0"/>
              </a:rPr>
              <a:t>1944–45-ben íródott verseiben fellelhető egyfajta petőfies forradalmi lendület.</a:t>
            </a:r>
          </a:p>
          <a:p>
            <a:endParaRPr lang="en-US" sz="3600" dirty="0">
              <a:latin typeface="Book Antiqua" panose="02040602050305030304" pitchFamily="18" charset="0"/>
            </a:endParaRPr>
          </a:p>
        </p:txBody>
      </p:sp>
      <p:sp>
        <p:nvSpPr>
          <p:cNvPr id="4" name="TextBox 3"/>
          <p:cNvSpPr txBox="1"/>
          <p:nvPr/>
        </p:nvSpPr>
        <p:spPr>
          <a:xfrm>
            <a:off x="244699" y="1777285"/>
            <a:ext cx="11320529" cy="2092881"/>
          </a:xfrm>
          <a:prstGeom prst="rect">
            <a:avLst/>
          </a:prstGeom>
          <a:noFill/>
        </p:spPr>
        <p:txBody>
          <a:bodyPr wrap="square" numCol="2" rtlCol="0">
            <a:spAutoFit/>
          </a:bodyPr>
          <a:lstStyle/>
          <a:p>
            <a:r>
              <a:rPr lang="hu-HU" sz="2600" dirty="0">
                <a:solidFill>
                  <a:srgbClr val="000000"/>
                </a:solidFill>
                <a:latin typeface="Book Antiqua" panose="02040602050305030304" pitchFamily="18" charset="0"/>
                <a:ea typeface="Calibri" panose="020F0502020204030204" pitchFamily="34" charset="0"/>
              </a:rPr>
              <a:t>„</a:t>
            </a:r>
            <a:r>
              <a:rPr lang="hu-HU" sz="2600" i="1" dirty="0">
                <a:solidFill>
                  <a:srgbClr val="000000"/>
                </a:solidFill>
                <a:latin typeface="Book Antiqua" panose="02040602050305030304" pitchFamily="18" charset="0"/>
                <a:ea typeface="Calibri" panose="020F0502020204030204" pitchFamily="34" charset="0"/>
              </a:rPr>
              <a:t>Rettegni hát az rettegjen, kinek </a:t>
            </a:r>
          </a:p>
          <a:p>
            <a:r>
              <a:rPr lang="hu-HU" sz="2600" i="1" dirty="0">
                <a:solidFill>
                  <a:srgbClr val="000000"/>
                </a:solidFill>
                <a:latin typeface="Book Antiqua" panose="02040602050305030304" pitchFamily="18" charset="0"/>
                <a:ea typeface="Calibri" panose="020F0502020204030204" pitchFamily="34" charset="0"/>
              </a:rPr>
              <a:t>nem tiszta a lelkiismerete.</a:t>
            </a:r>
          </a:p>
          <a:p>
            <a:r>
              <a:rPr lang="hu-HU" sz="2600" i="1" dirty="0">
                <a:solidFill>
                  <a:srgbClr val="000000"/>
                </a:solidFill>
                <a:latin typeface="Book Antiqua" panose="02040602050305030304" pitchFamily="18" charset="0"/>
                <a:ea typeface="Calibri" panose="020F0502020204030204" pitchFamily="34" charset="0"/>
              </a:rPr>
              <a:t>Rettegjen még akkor is, </a:t>
            </a:r>
          </a:p>
          <a:p>
            <a:r>
              <a:rPr lang="hu-HU" sz="2600" i="1" dirty="0">
                <a:solidFill>
                  <a:srgbClr val="000000"/>
                </a:solidFill>
                <a:latin typeface="Book Antiqua" panose="02040602050305030304" pitchFamily="18" charset="0"/>
                <a:ea typeface="Calibri" panose="020F0502020204030204" pitchFamily="34" charset="0"/>
              </a:rPr>
              <a:t>ha mellét jelvényekkel aggatta </a:t>
            </a:r>
            <a:r>
              <a:rPr lang="hu-HU" sz="2600" i="1" dirty="0" err="1">
                <a:solidFill>
                  <a:srgbClr val="000000"/>
                </a:solidFill>
                <a:latin typeface="Book Antiqua" panose="02040602050305030304" pitchFamily="18" charset="0"/>
                <a:ea typeface="Calibri" panose="020F0502020204030204" pitchFamily="34" charset="0"/>
              </a:rPr>
              <a:t>vón</a:t>
            </a:r>
            <a:r>
              <a:rPr lang="hu-HU" sz="2600" i="1" dirty="0">
                <a:solidFill>
                  <a:srgbClr val="000000"/>
                </a:solidFill>
                <a:latin typeface="Book Antiqua" panose="02040602050305030304" pitchFamily="18" charset="0"/>
                <a:ea typeface="Calibri" panose="020F0502020204030204" pitchFamily="34" charset="0"/>
              </a:rPr>
              <a:t> tele. </a:t>
            </a:r>
          </a:p>
          <a:p>
            <a:endParaRPr lang="hu-HU" sz="2600" i="1" dirty="0">
              <a:solidFill>
                <a:srgbClr val="000000"/>
              </a:solidFill>
              <a:latin typeface="Book Antiqua" panose="02040602050305030304" pitchFamily="18" charset="0"/>
              <a:ea typeface="Calibri" panose="020F0502020204030204" pitchFamily="34" charset="0"/>
            </a:endParaRPr>
          </a:p>
          <a:p>
            <a:r>
              <a:rPr lang="hu-HU" sz="2600" i="1" dirty="0">
                <a:solidFill>
                  <a:srgbClr val="000000"/>
                </a:solidFill>
                <a:latin typeface="Book Antiqua" panose="02040602050305030304" pitchFamily="18" charset="0"/>
                <a:ea typeface="Calibri" panose="020F0502020204030204" pitchFamily="34" charset="0"/>
              </a:rPr>
              <a:t>Rettegjen, ha oly nagyon vörös is, </a:t>
            </a:r>
          </a:p>
          <a:p>
            <a:r>
              <a:rPr lang="hu-HU" sz="2600" i="1" dirty="0">
                <a:solidFill>
                  <a:srgbClr val="000000"/>
                </a:solidFill>
                <a:latin typeface="Book Antiqua" panose="02040602050305030304" pitchFamily="18" charset="0"/>
                <a:ea typeface="Calibri" panose="020F0502020204030204" pitchFamily="34" charset="0"/>
              </a:rPr>
              <a:t>hogy már szinte-szinte belekékül. </a:t>
            </a:r>
          </a:p>
          <a:p>
            <a:r>
              <a:rPr lang="hu-HU" sz="2600" i="1" dirty="0">
                <a:solidFill>
                  <a:srgbClr val="000000"/>
                </a:solidFill>
                <a:latin typeface="Book Antiqua" panose="02040602050305030304" pitchFamily="18" charset="0"/>
                <a:ea typeface="Calibri" panose="020F0502020204030204" pitchFamily="34" charset="0"/>
              </a:rPr>
              <a:t>Rettegjen még akkor is, ha netán </a:t>
            </a:r>
          </a:p>
          <a:p>
            <a:r>
              <a:rPr lang="hu-HU" sz="2600" i="1" dirty="0">
                <a:solidFill>
                  <a:srgbClr val="000000"/>
                </a:solidFill>
                <a:latin typeface="Book Antiqua" panose="02040602050305030304" pitchFamily="18" charset="0"/>
                <a:ea typeface="Calibri" panose="020F0502020204030204" pitchFamily="34" charset="0"/>
              </a:rPr>
              <a:t>párttagsága szolgál menedékül.</a:t>
            </a:r>
            <a:r>
              <a:rPr lang="hu-HU" sz="2600" dirty="0">
                <a:solidFill>
                  <a:srgbClr val="000000"/>
                </a:solidFill>
                <a:latin typeface="Book Antiqua" panose="02040602050305030304" pitchFamily="18" charset="0"/>
                <a:ea typeface="Calibri" panose="020F0502020204030204" pitchFamily="34" charset="0"/>
              </a:rPr>
              <a:t>”</a:t>
            </a:r>
            <a:endParaRPr lang="en-US" sz="2600" dirty="0">
              <a:latin typeface="Book Antiqua" panose="02040602050305030304" pitchFamily="18" charset="0"/>
            </a:endParaRPr>
          </a:p>
        </p:txBody>
      </p:sp>
      <p:sp>
        <p:nvSpPr>
          <p:cNvPr id="5" name="TextBox 4"/>
          <p:cNvSpPr txBox="1"/>
          <p:nvPr/>
        </p:nvSpPr>
        <p:spPr>
          <a:xfrm>
            <a:off x="244699" y="3870166"/>
            <a:ext cx="11423559" cy="2862322"/>
          </a:xfrm>
          <a:prstGeom prst="rect">
            <a:avLst/>
          </a:prstGeom>
          <a:noFill/>
        </p:spPr>
        <p:txBody>
          <a:bodyPr wrap="square" rtlCol="0">
            <a:spAutoFit/>
          </a:bodyPr>
          <a:lstStyle/>
          <a:p>
            <a:pPr marL="457200" indent="-457200">
              <a:buFont typeface="Arial" panose="020B0604020202020204" pitchFamily="34" charset="0"/>
              <a:buChar char="•"/>
            </a:pPr>
            <a:r>
              <a:rPr lang="hu-HU" sz="3000" dirty="0" err="1">
                <a:solidFill>
                  <a:srgbClr val="000000"/>
                </a:solidFill>
                <a:latin typeface="Book Antiqua" panose="02040602050305030304" pitchFamily="18" charset="0"/>
                <a:ea typeface="Calibri" panose="020F0502020204030204" pitchFamily="34" charset="0"/>
              </a:rPr>
              <a:t>Kányádi</a:t>
            </a:r>
            <a:r>
              <a:rPr lang="hu-HU" sz="3000" dirty="0">
                <a:solidFill>
                  <a:srgbClr val="000000"/>
                </a:solidFill>
                <a:latin typeface="Book Antiqua" panose="02040602050305030304" pitchFamily="18" charset="0"/>
                <a:ea typeface="Calibri" panose="020F0502020204030204" pitchFamily="34" charset="0"/>
              </a:rPr>
              <a:t> ezekről később így nyilatkozik:</a:t>
            </a:r>
          </a:p>
          <a:p>
            <a:endParaRPr lang="hu-HU" sz="3000" dirty="0">
              <a:solidFill>
                <a:srgbClr val="000000"/>
              </a:solidFill>
              <a:latin typeface="Book Antiqua" panose="02040602050305030304" pitchFamily="18" charset="0"/>
              <a:ea typeface="Calibri" panose="020F0502020204030204" pitchFamily="34" charset="0"/>
            </a:endParaRPr>
          </a:p>
          <a:p>
            <a:pPr algn="just"/>
            <a:r>
              <a:rPr lang="hu-HU" sz="3000" dirty="0">
                <a:solidFill>
                  <a:srgbClr val="000000"/>
                </a:solidFill>
                <a:latin typeface="Book Antiqua" panose="02040602050305030304" pitchFamily="18" charset="0"/>
                <a:ea typeface="Calibri" panose="020F0502020204030204" pitchFamily="34" charset="0"/>
              </a:rPr>
              <a:t>„</a:t>
            </a:r>
            <a:r>
              <a:rPr lang="hu-HU" sz="3000" i="1" dirty="0">
                <a:solidFill>
                  <a:srgbClr val="000000"/>
                </a:solidFill>
                <a:latin typeface="Book Antiqua" panose="02040602050305030304" pitchFamily="18" charset="0"/>
                <a:ea typeface="Calibri" panose="020F0502020204030204" pitchFamily="34" charset="0"/>
              </a:rPr>
              <a:t>később mint paródiákat szavalták, és nagyon súlyos elmék gratuláltak nekem, hogy milyen jó paródiákat írtam. Mondtam, hogy ez nem igaz, ezeket én őszintén írtam. De ha egy kor, úgy egészében, paródiába süllyed, akkor a legjobb paródiája az, amit őszintén írtak róla.</a:t>
            </a:r>
            <a:r>
              <a:rPr lang="hu-HU" sz="3000" dirty="0">
                <a:solidFill>
                  <a:srgbClr val="000000"/>
                </a:solidFill>
                <a:latin typeface="Book Antiqua" panose="02040602050305030304" pitchFamily="18" charset="0"/>
                <a:ea typeface="Calibri" panose="020F0502020204030204" pitchFamily="34" charset="0"/>
              </a:rPr>
              <a:t>”</a:t>
            </a:r>
            <a:endParaRPr lang="en-US" sz="3000" dirty="0">
              <a:latin typeface="Book Antiqua" panose="02040602050305030304" pitchFamily="18" charset="0"/>
            </a:endParaRPr>
          </a:p>
        </p:txBody>
      </p:sp>
    </p:spTree>
    <p:extLst>
      <p:ext uri="{BB962C8B-B14F-4D97-AF65-F5344CB8AC3E}">
        <p14:creationId xmlns:p14="http://schemas.microsoft.com/office/powerpoint/2010/main" val="2387971248"/>
      </p:ext>
    </p:extLst>
  </p:cSld>
  <p:clrMapOvr>
    <a:masterClrMapping/>
  </p:clrMapOvr>
  <p:transition spd="med">
    <p:circl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1999" cy="1210614"/>
          </a:xfrm>
        </p:spPr>
        <p:txBody>
          <a:bodyPr>
            <a:normAutofit/>
          </a:bodyPr>
          <a:lstStyle/>
          <a:p>
            <a:r>
              <a:rPr lang="hu-HU" sz="4000" b="1" dirty="0">
                <a:latin typeface="Book Antiqua" panose="02040602050305030304" pitchFamily="18" charset="0"/>
              </a:rPr>
              <a:t>Az 1956-os év</a:t>
            </a:r>
            <a:endParaRPr lang="en-US" sz="4000" b="1" dirty="0">
              <a:latin typeface="Book Antiqua" panose="02040602050305030304" pitchFamily="18" charset="0"/>
            </a:endParaRPr>
          </a:p>
        </p:txBody>
      </p:sp>
      <p:sp>
        <p:nvSpPr>
          <p:cNvPr id="3" name="Content Placeholder 2"/>
          <p:cNvSpPr>
            <a:spLocks noGrp="1"/>
          </p:cNvSpPr>
          <p:nvPr>
            <p:ph idx="1"/>
          </p:nvPr>
        </p:nvSpPr>
        <p:spPr>
          <a:xfrm>
            <a:off x="0" y="1210614"/>
            <a:ext cx="12192000" cy="5647385"/>
          </a:xfrm>
        </p:spPr>
        <p:txBody>
          <a:bodyPr>
            <a:normAutofit/>
          </a:bodyPr>
          <a:lstStyle/>
          <a:p>
            <a:r>
              <a:rPr lang="hu-HU" sz="3000" dirty="0">
                <a:latin typeface="Book Antiqua" panose="02040602050305030304" pitchFamily="18" charset="0"/>
              </a:rPr>
              <a:t>Találkozó Illyés Gyulával és Tamási Áronnal.</a:t>
            </a:r>
          </a:p>
          <a:p>
            <a:r>
              <a:rPr lang="hu-HU" sz="3000" dirty="0">
                <a:latin typeface="Book Antiqua" panose="02040602050305030304" pitchFamily="18" charset="0"/>
              </a:rPr>
              <a:t>A Szovjetunióba</a:t>
            </a:r>
            <a:r>
              <a:rPr lang="en-US" sz="3000" dirty="0">
                <a:latin typeface="Book Antiqua" panose="02040602050305030304" pitchFamily="18" charset="0"/>
              </a:rPr>
              <a:t> </a:t>
            </a:r>
            <a:r>
              <a:rPr lang="hu-HU" sz="3000" dirty="0">
                <a:latin typeface="Book Antiqua" panose="02040602050305030304" pitchFamily="18" charset="0"/>
              </a:rPr>
              <a:t>látogat</a:t>
            </a:r>
            <a:r>
              <a:rPr lang="en-US" sz="3000" dirty="0">
                <a:latin typeface="Book Antiqua" panose="02040602050305030304" pitchFamily="18" charset="0"/>
              </a:rPr>
              <a:t> </a:t>
            </a:r>
            <a:r>
              <a:rPr lang="hu-HU" sz="3000" dirty="0">
                <a:latin typeface="Book Antiqua" panose="02040602050305030304" pitchFamily="18" charset="0"/>
              </a:rPr>
              <a:t>egy</a:t>
            </a:r>
            <a:r>
              <a:rPr lang="en-US" sz="3000" dirty="0">
                <a:latin typeface="Book Antiqua" panose="02040602050305030304" pitchFamily="18" charset="0"/>
              </a:rPr>
              <a:t> </a:t>
            </a:r>
            <a:r>
              <a:rPr lang="en-US" sz="3000" dirty="0" err="1">
                <a:latin typeface="Book Antiqua" panose="02040602050305030304" pitchFamily="18" charset="0"/>
              </a:rPr>
              <a:t>román</a:t>
            </a:r>
            <a:r>
              <a:rPr lang="en-US" sz="3000" dirty="0">
                <a:latin typeface="Book Antiqua" panose="02040602050305030304" pitchFamily="18" charset="0"/>
              </a:rPr>
              <a:t> </a:t>
            </a:r>
            <a:r>
              <a:rPr lang="en-US" sz="3000" dirty="0" err="1">
                <a:latin typeface="Book Antiqua" panose="02040602050305030304" pitchFamily="18" charset="0"/>
              </a:rPr>
              <a:t>íródelegáció</a:t>
            </a:r>
            <a:r>
              <a:rPr lang="en-US" sz="3000" dirty="0">
                <a:latin typeface="Book Antiqua" panose="02040602050305030304" pitchFamily="18" charset="0"/>
              </a:rPr>
              <a:t> </a:t>
            </a:r>
            <a:r>
              <a:rPr lang="en-US" sz="3000" dirty="0" err="1">
                <a:latin typeface="Book Antiqua" panose="02040602050305030304" pitchFamily="18" charset="0"/>
              </a:rPr>
              <a:t>tagjaként</a:t>
            </a:r>
            <a:r>
              <a:rPr lang="hu-HU" sz="3000" dirty="0">
                <a:latin typeface="Book Antiqua" panose="02040602050305030304" pitchFamily="18" charset="0"/>
              </a:rPr>
              <a:t>.</a:t>
            </a:r>
          </a:p>
          <a:p>
            <a:endParaRPr lang="hu-HU" sz="3000" dirty="0">
              <a:latin typeface="Book Antiqua" panose="02040602050305030304" pitchFamily="18" charset="0"/>
            </a:endParaRPr>
          </a:p>
          <a:p>
            <a:pPr algn="just"/>
            <a:r>
              <a:rPr lang="en-US" sz="3000" i="1" dirty="0">
                <a:latin typeface="Book Antiqua" panose="02040602050305030304" pitchFamily="18" charset="0"/>
              </a:rPr>
              <a:t>„A </a:t>
            </a:r>
            <a:r>
              <a:rPr lang="en-US" sz="3000" i="1" dirty="0" err="1">
                <a:latin typeface="Book Antiqua" panose="02040602050305030304" pitchFamily="18" charset="0"/>
              </a:rPr>
              <a:t>vége</a:t>
            </a:r>
            <a:r>
              <a:rPr lang="en-US" sz="3000" i="1" dirty="0">
                <a:latin typeface="Book Antiqua" panose="02040602050305030304" pitchFamily="18" charset="0"/>
              </a:rPr>
              <a:t> </a:t>
            </a:r>
            <a:r>
              <a:rPr lang="en-US" sz="3000" i="1" dirty="0" err="1">
                <a:latin typeface="Book Antiqua" panose="02040602050305030304" pitchFamily="18" charset="0"/>
              </a:rPr>
              <a:t>aztán</a:t>
            </a:r>
            <a:r>
              <a:rPr lang="en-US" sz="3000" i="1" dirty="0">
                <a:latin typeface="Book Antiqua" panose="02040602050305030304" pitchFamily="18" charset="0"/>
              </a:rPr>
              <a:t> </a:t>
            </a:r>
            <a:r>
              <a:rPr lang="en-US" sz="3000" i="1" dirty="0" err="1">
                <a:latin typeface="Book Antiqua" panose="02040602050305030304" pitchFamily="18" charset="0"/>
              </a:rPr>
              <a:t>az</a:t>
            </a:r>
            <a:r>
              <a:rPr lang="en-US" sz="3000" i="1" dirty="0">
                <a:latin typeface="Book Antiqua" panose="02040602050305030304" pitchFamily="18" charset="0"/>
              </a:rPr>
              <a:t> </a:t>
            </a:r>
            <a:r>
              <a:rPr lang="en-US" sz="3000" i="1" dirty="0" err="1">
                <a:latin typeface="Book Antiqua" panose="02040602050305030304" pitchFamily="18" charset="0"/>
              </a:rPr>
              <a:t>lett</a:t>
            </a:r>
            <a:r>
              <a:rPr lang="en-US" sz="3000" i="1" dirty="0">
                <a:latin typeface="Book Antiqua" panose="02040602050305030304" pitchFamily="18" charset="0"/>
              </a:rPr>
              <a:t>, </a:t>
            </a:r>
            <a:r>
              <a:rPr lang="en-US" sz="3000" i="1" dirty="0" err="1">
                <a:latin typeface="Book Antiqua" panose="02040602050305030304" pitchFamily="18" charset="0"/>
              </a:rPr>
              <a:t>hogy</a:t>
            </a:r>
            <a:r>
              <a:rPr lang="en-US" sz="3000" i="1" dirty="0">
                <a:latin typeface="Book Antiqua" panose="02040602050305030304" pitchFamily="18" charset="0"/>
              </a:rPr>
              <a:t> </a:t>
            </a:r>
            <a:r>
              <a:rPr lang="en-US" sz="3000" i="1" dirty="0" err="1">
                <a:latin typeface="Book Antiqua" panose="02040602050305030304" pitchFamily="18" charset="0"/>
              </a:rPr>
              <a:t>amikor</a:t>
            </a:r>
            <a:r>
              <a:rPr lang="en-US" sz="3000" i="1" dirty="0">
                <a:latin typeface="Book Antiqua" panose="02040602050305030304" pitchFamily="18" charset="0"/>
              </a:rPr>
              <a:t> </a:t>
            </a:r>
            <a:r>
              <a:rPr lang="en-US" sz="3000" i="1" dirty="0" err="1">
                <a:latin typeface="Book Antiqua" panose="02040602050305030304" pitchFamily="18" charset="0"/>
              </a:rPr>
              <a:t>majdnem</a:t>
            </a:r>
            <a:r>
              <a:rPr lang="en-US" sz="3000" i="1" dirty="0">
                <a:latin typeface="Book Antiqua" panose="02040602050305030304" pitchFamily="18" charset="0"/>
              </a:rPr>
              <a:t> </a:t>
            </a:r>
            <a:r>
              <a:rPr lang="en-US" sz="3000" i="1" dirty="0" err="1">
                <a:latin typeface="Book Antiqua" panose="02040602050305030304" pitchFamily="18" charset="0"/>
              </a:rPr>
              <a:t>egy</a:t>
            </a:r>
            <a:r>
              <a:rPr lang="en-US" sz="3000" i="1" dirty="0">
                <a:latin typeface="Book Antiqua" panose="02040602050305030304" pitchFamily="18" charset="0"/>
              </a:rPr>
              <a:t> </a:t>
            </a:r>
            <a:r>
              <a:rPr lang="en-US" sz="3000" i="1" dirty="0" err="1">
                <a:latin typeface="Book Antiqua" panose="02040602050305030304" pitchFamily="18" charset="0"/>
              </a:rPr>
              <a:t>hónapos</a:t>
            </a:r>
            <a:r>
              <a:rPr lang="en-US" sz="3000" i="1" dirty="0">
                <a:latin typeface="Book Antiqua" panose="02040602050305030304" pitchFamily="18" charset="0"/>
              </a:rPr>
              <a:t> </a:t>
            </a:r>
            <a:r>
              <a:rPr lang="en-US" sz="3000" i="1" dirty="0" err="1">
                <a:latin typeface="Book Antiqua" panose="02040602050305030304" pitchFamily="18" charset="0"/>
              </a:rPr>
              <a:t>látogatás</a:t>
            </a:r>
            <a:r>
              <a:rPr lang="en-US" sz="3000" i="1" dirty="0">
                <a:latin typeface="Book Antiqua" panose="02040602050305030304" pitchFamily="18" charset="0"/>
              </a:rPr>
              <a:t> </a:t>
            </a:r>
            <a:r>
              <a:rPr lang="en-US" sz="3000" i="1" dirty="0" err="1">
                <a:latin typeface="Book Antiqua" panose="02040602050305030304" pitchFamily="18" charset="0"/>
              </a:rPr>
              <a:t>után</a:t>
            </a:r>
            <a:r>
              <a:rPr lang="en-US" sz="3000" i="1" dirty="0">
                <a:latin typeface="Book Antiqua" panose="02040602050305030304" pitchFamily="18" charset="0"/>
              </a:rPr>
              <a:t> </a:t>
            </a:r>
            <a:r>
              <a:rPr lang="en-US" sz="3000" i="1" dirty="0" err="1">
                <a:latin typeface="Book Antiqua" panose="02040602050305030304" pitchFamily="18" charset="0"/>
              </a:rPr>
              <a:t>hazajöttem</a:t>
            </a:r>
            <a:r>
              <a:rPr lang="en-US" sz="3000" i="1" dirty="0">
                <a:latin typeface="Book Antiqua" panose="02040602050305030304" pitchFamily="18" charset="0"/>
              </a:rPr>
              <a:t> a </a:t>
            </a:r>
            <a:r>
              <a:rPr lang="en-US" sz="3000" i="1" dirty="0" err="1">
                <a:latin typeface="Book Antiqua" panose="02040602050305030304" pitchFamily="18" charset="0"/>
              </a:rPr>
              <a:t>Szovjetunióból</a:t>
            </a:r>
            <a:r>
              <a:rPr lang="en-US" sz="3000" i="1" dirty="0">
                <a:latin typeface="Book Antiqua" panose="02040602050305030304" pitchFamily="18" charset="0"/>
              </a:rPr>
              <a:t> </a:t>
            </a:r>
            <a:r>
              <a:rPr lang="en-US" sz="3000" i="1" dirty="0" err="1">
                <a:latin typeface="Book Antiqua" panose="02040602050305030304" pitchFamily="18" charset="0"/>
              </a:rPr>
              <a:t>és</a:t>
            </a:r>
            <a:r>
              <a:rPr lang="en-US" sz="3000" i="1" dirty="0">
                <a:latin typeface="Book Antiqua" panose="02040602050305030304" pitchFamily="18" charset="0"/>
              </a:rPr>
              <a:t> </a:t>
            </a:r>
            <a:r>
              <a:rPr lang="en-US" sz="3000" i="1" dirty="0" err="1">
                <a:latin typeface="Book Antiqua" panose="02040602050305030304" pitchFamily="18" charset="0"/>
              </a:rPr>
              <a:t>elmondtam</a:t>
            </a:r>
            <a:r>
              <a:rPr lang="en-US" sz="3000" i="1" dirty="0">
                <a:latin typeface="Book Antiqua" panose="02040602050305030304" pitchFamily="18" charset="0"/>
              </a:rPr>
              <a:t>, </a:t>
            </a:r>
            <a:r>
              <a:rPr lang="en-US" sz="3000" i="1" dirty="0" err="1">
                <a:latin typeface="Book Antiqua" panose="02040602050305030304" pitchFamily="18" charset="0"/>
              </a:rPr>
              <a:t>hogy</a:t>
            </a:r>
            <a:r>
              <a:rPr lang="en-US" sz="3000" i="1" dirty="0">
                <a:latin typeface="Book Antiqua" panose="02040602050305030304" pitchFamily="18" charset="0"/>
              </a:rPr>
              <a:t> </a:t>
            </a:r>
            <a:r>
              <a:rPr lang="en-US" sz="3000" i="1" dirty="0" err="1">
                <a:latin typeface="Book Antiqua" panose="02040602050305030304" pitchFamily="18" charset="0"/>
              </a:rPr>
              <a:t>mit</a:t>
            </a:r>
            <a:r>
              <a:rPr lang="en-US" sz="3000" i="1" dirty="0">
                <a:latin typeface="Book Antiqua" panose="02040602050305030304" pitchFamily="18" charset="0"/>
              </a:rPr>
              <a:t> </a:t>
            </a:r>
            <a:r>
              <a:rPr lang="en-US" sz="3000" i="1" dirty="0" err="1">
                <a:latin typeface="Book Antiqua" panose="02040602050305030304" pitchFamily="18" charset="0"/>
              </a:rPr>
              <a:t>láttam</a:t>
            </a:r>
            <a:r>
              <a:rPr lang="en-US" sz="3000" i="1" dirty="0">
                <a:latin typeface="Book Antiqua" panose="02040602050305030304" pitchFamily="18" charset="0"/>
              </a:rPr>
              <a:t>, </a:t>
            </a:r>
            <a:r>
              <a:rPr lang="en-US" sz="3000" i="1" dirty="0" err="1">
                <a:latin typeface="Book Antiqua" panose="02040602050305030304" pitchFamily="18" charset="0"/>
              </a:rPr>
              <a:t>mit</a:t>
            </a:r>
            <a:r>
              <a:rPr lang="en-US" sz="3000" i="1" dirty="0">
                <a:latin typeface="Book Antiqua" panose="02040602050305030304" pitchFamily="18" charset="0"/>
              </a:rPr>
              <a:t> </a:t>
            </a:r>
            <a:r>
              <a:rPr lang="en-US" sz="3000" i="1" dirty="0" err="1">
                <a:latin typeface="Book Antiqua" panose="02040602050305030304" pitchFamily="18" charset="0"/>
              </a:rPr>
              <a:t>tapasztaltam</a:t>
            </a:r>
            <a:r>
              <a:rPr lang="en-US" sz="3000" i="1" dirty="0">
                <a:latin typeface="Book Antiqua" panose="02040602050305030304" pitchFamily="18" charset="0"/>
              </a:rPr>
              <a:t>, </a:t>
            </a:r>
            <a:r>
              <a:rPr lang="en-US" sz="3000" i="1" dirty="0" err="1">
                <a:latin typeface="Book Antiqua" panose="02040602050305030304" pitchFamily="18" charset="0"/>
              </a:rPr>
              <a:t>akkor</a:t>
            </a:r>
            <a:r>
              <a:rPr lang="en-US" sz="3000" i="1" dirty="0">
                <a:latin typeface="Book Antiqua" panose="02040602050305030304" pitchFamily="18" charset="0"/>
              </a:rPr>
              <a:t> </a:t>
            </a:r>
            <a:r>
              <a:rPr lang="en-US" sz="3000" i="1" dirty="0" err="1">
                <a:latin typeface="Book Antiqua" panose="02040602050305030304" pitchFamily="18" charset="0"/>
              </a:rPr>
              <a:t>azt</a:t>
            </a:r>
            <a:r>
              <a:rPr lang="en-US" sz="3000" i="1" dirty="0">
                <a:latin typeface="Book Antiqua" panose="02040602050305030304" pitchFamily="18" charset="0"/>
              </a:rPr>
              <a:t> </a:t>
            </a:r>
            <a:r>
              <a:rPr lang="en-US" sz="3000" i="1" dirty="0" err="1">
                <a:latin typeface="Book Antiqua" panose="02040602050305030304" pitchFamily="18" charset="0"/>
              </a:rPr>
              <a:t>mondták</a:t>
            </a:r>
            <a:r>
              <a:rPr lang="en-US" sz="3000" i="1" dirty="0">
                <a:latin typeface="Book Antiqua" panose="02040602050305030304" pitchFamily="18" charset="0"/>
              </a:rPr>
              <a:t>: </a:t>
            </a:r>
            <a:r>
              <a:rPr lang="en-US" sz="3000" i="1" dirty="0" err="1">
                <a:latin typeface="Book Antiqua" panose="02040602050305030304" pitchFamily="18" charset="0"/>
              </a:rPr>
              <a:t>szégyelljem</a:t>
            </a:r>
            <a:r>
              <a:rPr lang="en-US" sz="3000" i="1" dirty="0">
                <a:latin typeface="Book Antiqua" panose="02040602050305030304" pitchFamily="18" charset="0"/>
              </a:rPr>
              <a:t> </a:t>
            </a:r>
            <a:r>
              <a:rPr lang="en-US" sz="3000" i="1" dirty="0" err="1">
                <a:latin typeface="Book Antiqua" panose="02040602050305030304" pitchFamily="18" charset="0"/>
              </a:rPr>
              <a:t>magam</a:t>
            </a:r>
            <a:r>
              <a:rPr lang="en-US" sz="3000" i="1" dirty="0">
                <a:latin typeface="Book Antiqua" panose="02040602050305030304" pitchFamily="18" charset="0"/>
              </a:rPr>
              <a:t>, </a:t>
            </a:r>
            <a:r>
              <a:rPr lang="en-US" sz="3000" i="1" dirty="0" err="1">
                <a:latin typeface="Book Antiqua" panose="02040602050305030304" pitchFamily="18" charset="0"/>
              </a:rPr>
              <a:t>hogy</a:t>
            </a:r>
            <a:r>
              <a:rPr lang="en-US" sz="3000" i="1" dirty="0">
                <a:latin typeface="Book Antiqua" panose="02040602050305030304" pitchFamily="18" charset="0"/>
              </a:rPr>
              <a:t> </a:t>
            </a:r>
            <a:r>
              <a:rPr lang="en-US" sz="3000" i="1" dirty="0" err="1">
                <a:latin typeface="Book Antiqua" panose="02040602050305030304" pitchFamily="18" charset="0"/>
              </a:rPr>
              <a:t>állampénzen</a:t>
            </a:r>
            <a:r>
              <a:rPr lang="en-US" sz="3000" i="1" dirty="0">
                <a:latin typeface="Book Antiqua" panose="02040602050305030304" pitchFamily="18" charset="0"/>
              </a:rPr>
              <a:t> </a:t>
            </a:r>
            <a:r>
              <a:rPr lang="en-US" sz="3000" i="1" dirty="0" err="1">
                <a:latin typeface="Book Antiqua" panose="02040602050305030304" pitchFamily="18" charset="0"/>
              </a:rPr>
              <a:t>ilyeneket</a:t>
            </a:r>
            <a:r>
              <a:rPr lang="en-US" sz="3000" i="1" dirty="0">
                <a:latin typeface="Book Antiqua" panose="02040602050305030304" pitchFamily="18" charset="0"/>
              </a:rPr>
              <a:t> </a:t>
            </a:r>
            <a:r>
              <a:rPr lang="en-US" sz="3000" i="1" dirty="0" err="1">
                <a:latin typeface="Book Antiqua" panose="02040602050305030304" pitchFamily="18" charset="0"/>
              </a:rPr>
              <a:t>láttam</a:t>
            </a:r>
            <a:r>
              <a:rPr lang="en-US" sz="3000" i="1" dirty="0">
                <a:latin typeface="Book Antiqua" panose="02040602050305030304" pitchFamily="18" charset="0"/>
              </a:rPr>
              <a:t>! (…) </a:t>
            </a:r>
            <a:r>
              <a:rPr lang="en-US" sz="3000" i="1" dirty="0" err="1">
                <a:latin typeface="Book Antiqua" panose="02040602050305030304" pitchFamily="18" charset="0"/>
              </a:rPr>
              <a:t>Ezzel</a:t>
            </a:r>
            <a:r>
              <a:rPr lang="en-US" sz="3000" i="1" dirty="0">
                <a:latin typeface="Book Antiqua" panose="02040602050305030304" pitchFamily="18" charset="0"/>
              </a:rPr>
              <a:t> </a:t>
            </a:r>
            <a:r>
              <a:rPr lang="en-US" sz="3000" i="1" dirty="0" err="1">
                <a:latin typeface="Book Antiqua" panose="02040602050305030304" pitchFamily="18" charset="0"/>
              </a:rPr>
              <a:t>vége</a:t>
            </a:r>
            <a:r>
              <a:rPr lang="en-US" sz="3000" i="1" dirty="0">
                <a:latin typeface="Book Antiqua" panose="02040602050305030304" pitchFamily="18" charset="0"/>
              </a:rPr>
              <a:t> is </a:t>
            </a:r>
            <a:r>
              <a:rPr lang="en-US" sz="3000" i="1" dirty="0" err="1">
                <a:latin typeface="Book Antiqua" panose="02040602050305030304" pitchFamily="18" charset="0"/>
              </a:rPr>
              <a:t>szakadt</a:t>
            </a:r>
            <a:r>
              <a:rPr lang="en-US" sz="3000" i="1" dirty="0">
                <a:latin typeface="Book Antiqua" panose="02040602050305030304" pitchFamily="18" charset="0"/>
              </a:rPr>
              <a:t> </a:t>
            </a:r>
            <a:r>
              <a:rPr lang="en-US" sz="3000" i="1" dirty="0" err="1">
                <a:latin typeface="Book Antiqua" panose="02040602050305030304" pitchFamily="18" charset="0"/>
              </a:rPr>
              <a:t>hivatalos</a:t>
            </a:r>
            <a:r>
              <a:rPr lang="en-US" sz="3000" i="1" dirty="0">
                <a:latin typeface="Book Antiqua" panose="02040602050305030304" pitchFamily="18" charset="0"/>
              </a:rPr>
              <a:t> </a:t>
            </a:r>
            <a:r>
              <a:rPr lang="en-US" sz="3000" i="1" dirty="0" err="1">
                <a:latin typeface="Book Antiqua" panose="02040602050305030304" pitchFamily="18" charset="0"/>
              </a:rPr>
              <a:t>formában</a:t>
            </a:r>
            <a:r>
              <a:rPr lang="en-US" sz="3000" i="1" dirty="0">
                <a:latin typeface="Book Antiqua" panose="02040602050305030304" pitchFamily="18" charset="0"/>
              </a:rPr>
              <a:t> a </a:t>
            </a:r>
            <a:r>
              <a:rPr lang="en-US" sz="3000" i="1" dirty="0" err="1">
                <a:latin typeface="Book Antiqua" panose="02040602050305030304" pitchFamily="18" charset="0"/>
              </a:rPr>
              <a:t>politikai</a:t>
            </a:r>
            <a:r>
              <a:rPr lang="en-US" sz="3000" i="1" dirty="0">
                <a:latin typeface="Book Antiqua" panose="02040602050305030304" pitchFamily="18" charset="0"/>
              </a:rPr>
              <a:t> </a:t>
            </a:r>
            <a:r>
              <a:rPr lang="hu-HU" sz="3000" i="1" dirty="0">
                <a:latin typeface="Book Antiqua" panose="02040602050305030304" pitchFamily="18" charset="0"/>
              </a:rPr>
              <a:t>karrieremnek</a:t>
            </a:r>
            <a:r>
              <a:rPr lang="en-US" sz="3000" i="1" dirty="0">
                <a:latin typeface="Book Antiqua" panose="02040602050305030304" pitchFamily="18" charset="0"/>
              </a:rPr>
              <a:t>, </a:t>
            </a:r>
            <a:r>
              <a:rPr lang="en-US" sz="3000" i="1" dirty="0" err="1">
                <a:latin typeface="Book Antiqua" panose="02040602050305030304" pitchFamily="18" charset="0"/>
              </a:rPr>
              <a:t>mert</a:t>
            </a:r>
            <a:r>
              <a:rPr lang="en-US" sz="3000" i="1" dirty="0">
                <a:latin typeface="Book Antiqua" panose="02040602050305030304" pitchFamily="18" charset="0"/>
              </a:rPr>
              <a:t> </a:t>
            </a:r>
            <a:r>
              <a:rPr lang="en-US" sz="3000" i="1" dirty="0" err="1">
                <a:latin typeface="Book Antiqua" panose="02040602050305030304" pitchFamily="18" charset="0"/>
              </a:rPr>
              <a:t>én</a:t>
            </a:r>
            <a:r>
              <a:rPr lang="en-US" sz="3000" i="1" dirty="0">
                <a:latin typeface="Book Antiqua" panose="02040602050305030304" pitchFamily="18" charset="0"/>
              </a:rPr>
              <a:t> </a:t>
            </a:r>
            <a:r>
              <a:rPr lang="en-US" sz="3000" i="1" dirty="0" err="1">
                <a:latin typeface="Book Antiqua" panose="02040602050305030304" pitchFamily="18" charset="0"/>
              </a:rPr>
              <a:t>akkor</a:t>
            </a:r>
            <a:r>
              <a:rPr lang="en-US" sz="3000" i="1" dirty="0">
                <a:latin typeface="Book Antiqua" panose="02040602050305030304" pitchFamily="18" charset="0"/>
              </a:rPr>
              <a:t> </a:t>
            </a:r>
            <a:r>
              <a:rPr lang="en-US" sz="3000" i="1" dirty="0" err="1">
                <a:latin typeface="Book Antiqua" panose="02040602050305030304" pitchFamily="18" charset="0"/>
              </a:rPr>
              <a:t>elhatároztam</a:t>
            </a:r>
            <a:r>
              <a:rPr lang="en-US" sz="3000" i="1" dirty="0">
                <a:latin typeface="Book Antiqua" panose="02040602050305030304" pitchFamily="18" charset="0"/>
              </a:rPr>
              <a:t>, </a:t>
            </a:r>
            <a:r>
              <a:rPr lang="en-US" sz="3000" i="1" dirty="0" err="1">
                <a:latin typeface="Book Antiqua" panose="02040602050305030304" pitchFamily="18" charset="0"/>
              </a:rPr>
              <a:t>hogy</a:t>
            </a:r>
            <a:r>
              <a:rPr lang="en-US" sz="3000" i="1" dirty="0">
                <a:latin typeface="Book Antiqua" panose="02040602050305030304" pitchFamily="18" charset="0"/>
              </a:rPr>
              <a:t> </a:t>
            </a:r>
            <a:r>
              <a:rPr lang="en-US" sz="3000" i="1" dirty="0" err="1">
                <a:latin typeface="Book Antiqua" panose="02040602050305030304" pitchFamily="18" charset="0"/>
              </a:rPr>
              <a:t>soha</a:t>
            </a:r>
            <a:r>
              <a:rPr lang="en-US" sz="3000" i="1" dirty="0">
                <a:latin typeface="Book Antiqua" panose="02040602050305030304" pitchFamily="18" charset="0"/>
              </a:rPr>
              <a:t> </a:t>
            </a:r>
            <a:r>
              <a:rPr lang="en-US" sz="3000" i="1" dirty="0" err="1">
                <a:latin typeface="Book Antiqua" panose="02040602050305030304" pitchFamily="18" charset="0"/>
              </a:rPr>
              <a:t>többet</a:t>
            </a:r>
            <a:r>
              <a:rPr lang="en-US" sz="3000" i="1" dirty="0">
                <a:latin typeface="Book Antiqua" panose="02040602050305030304" pitchFamily="18" charset="0"/>
              </a:rPr>
              <a:t> </a:t>
            </a:r>
            <a:r>
              <a:rPr lang="en-US" sz="3000" i="1" dirty="0" err="1">
                <a:latin typeface="Book Antiqua" panose="02040602050305030304" pitchFamily="18" charset="0"/>
              </a:rPr>
              <a:t>az</a:t>
            </a:r>
            <a:r>
              <a:rPr lang="en-US" sz="3000" i="1" dirty="0">
                <a:latin typeface="Book Antiqua" panose="02040602050305030304" pitchFamily="18" charset="0"/>
              </a:rPr>
              <a:t> </a:t>
            </a:r>
            <a:r>
              <a:rPr lang="en-US" sz="3000" i="1" dirty="0" err="1">
                <a:latin typeface="Book Antiqua" panose="02040602050305030304" pitchFamily="18" charset="0"/>
              </a:rPr>
              <a:t>életben</a:t>
            </a:r>
            <a:r>
              <a:rPr lang="en-US" sz="3000" i="1" dirty="0">
                <a:latin typeface="Book Antiqua" panose="02040602050305030304" pitchFamily="18" charset="0"/>
              </a:rPr>
              <a:t> </a:t>
            </a:r>
            <a:r>
              <a:rPr lang="en-US" sz="3000" i="1" dirty="0" err="1">
                <a:latin typeface="Book Antiqua" panose="02040602050305030304" pitchFamily="18" charset="0"/>
              </a:rPr>
              <a:t>semmilyen</a:t>
            </a:r>
            <a:r>
              <a:rPr lang="en-US" sz="3000" i="1" dirty="0">
                <a:latin typeface="Book Antiqua" panose="02040602050305030304" pitchFamily="18" charset="0"/>
              </a:rPr>
              <a:t> </a:t>
            </a:r>
            <a:r>
              <a:rPr lang="en-US" sz="3000" i="1" dirty="0" err="1">
                <a:latin typeface="Book Antiqua" panose="02040602050305030304" pitchFamily="18" charset="0"/>
              </a:rPr>
              <a:t>állampénzen</a:t>
            </a:r>
            <a:r>
              <a:rPr lang="en-US" sz="3000" i="1" dirty="0">
                <a:latin typeface="Book Antiqua" panose="02040602050305030304" pitchFamily="18" charset="0"/>
              </a:rPr>
              <a:t> </a:t>
            </a:r>
            <a:r>
              <a:rPr lang="en-US" sz="3000" i="1" dirty="0" err="1">
                <a:latin typeface="Book Antiqua" panose="02040602050305030304" pitchFamily="18" charset="0"/>
              </a:rPr>
              <a:t>nem</a:t>
            </a:r>
            <a:r>
              <a:rPr lang="en-US" sz="3000" i="1" dirty="0">
                <a:latin typeface="Book Antiqua" panose="02040602050305030304" pitchFamily="18" charset="0"/>
              </a:rPr>
              <a:t> </a:t>
            </a:r>
            <a:r>
              <a:rPr lang="en-US" sz="3000" i="1" dirty="0" err="1">
                <a:latin typeface="Book Antiqua" panose="02040602050305030304" pitchFamily="18" charset="0"/>
              </a:rPr>
              <a:t>utazom</a:t>
            </a:r>
            <a:r>
              <a:rPr lang="en-US" sz="3000" i="1" dirty="0">
                <a:latin typeface="Book Antiqua" panose="02040602050305030304" pitchFamily="18" charset="0"/>
              </a:rPr>
              <a:t> </a:t>
            </a:r>
            <a:r>
              <a:rPr lang="en-US" sz="3000" i="1" dirty="0" err="1">
                <a:latin typeface="Book Antiqua" panose="02040602050305030304" pitchFamily="18" charset="0"/>
              </a:rPr>
              <a:t>és</a:t>
            </a:r>
            <a:r>
              <a:rPr lang="en-US" sz="3000" i="1" dirty="0">
                <a:latin typeface="Book Antiqua" panose="02040602050305030304" pitchFamily="18" charset="0"/>
              </a:rPr>
              <a:t> </a:t>
            </a:r>
            <a:r>
              <a:rPr lang="en-US" sz="3000" i="1" dirty="0" err="1">
                <a:latin typeface="Book Antiqua" panose="02040602050305030304" pitchFamily="18" charset="0"/>
              </a:rPr>
              <a:t>másban</a:t>
            </a:r>
            <a:r>
              <a:rPr lang="en-US" sz="3000" i="1" dirty="0">
                <a:latin typeface="Book Antiqua" panose="02040602050305030304" pitchFamily="18" charset="0"/>
              </a:rPr>
              <a:t> </a:t>
            </a:r>
            <a:r>
              <a:rPr lang="en-US" sz="3000" i="1" dirty="0" err="1">
                <a:latin typeface="Book Antiqua" panose="02040602050305030304" pitchFamily="18" charset="0"/>
              </a:rPr>
              <a:t>sem</a:t>
            </a:r>
            <a:r>
              <a:rPr lang="en-US" sz="3000" i="1" dirty="0">
                <a:latin typeface="Book Antiqua" panose="02040602050305030304" pitchFamily="18" charset="0"/>
              </a:rPr>
              <a:t> </a:t>
            </a:r>
            <a:r>
              <a:rPr lang="en-US" sz="3000" i="1" dirty="0" err="1">
                <a:latin typeface="Book Antiqua" panose="02040602050305030304" pitchFamily="18" charset="0"/>
              </a:rPr>
              <a:t>állok</a:t>
            </a:r>
            <a:r>
              <a:rPr lang="en-US" sz="3000" i="1" dirty="0">
                <a:latin typeface="Book Antiqua" panose="02040602050305030304" pitchFamily="18" charset="0"/>
              </a:rPr>
              <a:t> </a:t>
            </a:r>
            <a:r>
              <a:rPr lang="en-US" sz="3000" i="1" dirty="0" err="1">
                <a:latin typeface="Book Antiqua" panose="02040602050305030304" pitchFamily="18" charset="0"/>
              </a:rPr>
              <a:t>többet</a:t>
            </a:r>
            <a:r>
              <a:rPr lang="en-US" sz="3000" i="1" dirty="0">
                <a:latin typeface="Book Antiqua" panose="02040602050305030304" pitchFamily="18" charset="0"/>
              </a:rPr>
              <a:t> </a:t>
            </a:r>
            <a:r>
              <a:rPr lang="en-US" sz="3000" i="1" dirty="0" err="1">
                <a:latin typeface="Book Antiqua" panose="02040602050305030304" pitchFamily="18" charset="0"/>
              </a:rPr>
              <a:t>kötélnek</a:t>
            </a:r>
            <a:r>
              <a:rPr lang="en-US" sz="3000" i="1" dirty="0">
                <a:latin typeface="Book Antiqua" panose="02040602050305030304" pitchFamily="18" charset="0"/>
              </a:rPr>
              <a:t>.”</a:t>
            </a:r>
          </a:p>
        </p:txBody>
      </p:sp>
    </p:spTree>
    <p:extLst>
      <p:ext uri="{BB962C8B-B14F-4D97-AF65-F5344CB8AC3E}">
        <p14:creationId xmlns:p14="http://schemas.microsoft.com/office/powerpoint/2010/main" val="3440879263"/>
      </p:ext>
    </p:extLst>
  </p:cSld>
  <p:clrMapOvr>
    <a:masterClrMapping/>
  </p:clrMapOvr>
  <p:transition spd="med">
    <p:circl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425" y="0"/>
            <a:ext cx="11887200" cy="1325563"/>
          </a:xfrm>
        </p:spPr>
        <p:txBody>
          <a:bodyPr>
            <a:normAutofit/>
          </a:bodyPr>
          <a:lstStyle/>
          <a:p>
            <a:r>
              <a:rPr lang="en-US" sz="4000" b="1" i="1" dirty="0" err="1">
                <a:latin typeface="Book Antiqua" panose="02040602050305030304" pitchFamily="18" charset="0"/>
              </a:rPr>
              <a:t>Sirálytánc</a:t>
            </a:r>
            <a:r>
              <a:rPr lang="hu-HU" sz="4000" b="1" dirty="0">
                <a:latin typeface="Book Antiqua" panose="02040602050305030304" pitchFamily="18" charset="0"/>
              </a:rPr>
              <a:t> (1957)</a:t>
            </a:r>
            <a:endParaRPr lang="en-US" sz="4000" b="1" dirty="0">
              <a:latin typeface="Book Antiqua" panose="02040602050305030304" pitchFamily="18" charset="0"/>
            </a:endParaRPr>
          </a:p>
        </p:txBody>
      </p:sp>
      <p:sp>
        <p:nvSpPr>
          <p:cNvPr id="3" name="Content Placeholder 2"/>
          <p:cNvSpPr>
            <a:spLocks noGrp="1"/>
          </p:cNvSpPr>
          <p:nvPr>
            <p:ph idx="1"/>
          </p:nvPr>
        </p:nvSpPr>
        <p:spPr>
          <a:xfrm>
            <a:off x="167425" y="1130165"/>
            <a:ext cx="11887200" cy="4209585"/>
          </a:xfrm>
        </p:spPr>
        <p:txBody>
          <a:bodyPr>
            <a:normAutofit/>
          </a:bodyPr>
          <a:lstStyle/>
          <a:p>
            <a:pPr algn="just"/>
            <a:r>
              <a:rPr lang="hu-HU" sz="3600" dirty="0">
                <a:latin typeface="Book Antiqua" panose="02040602050305030304" pitchFamily="18" charset="0"/>
              </a:rPr>
              <a:t>Néhány példány maradt fenn.</a:t>
            </a:r>
          </a:p>
          <a:p>
            <a:pPr algn="just"/>
            <a:r>
              <a:rPr lang="hu-HU" sz="3600" dirty="0">
                <a:latin typeface="Book Antiqua" panose="02040602050305030304" pitchFamily="18" charset="0"/>
              </a:rPr>
              <a:t>K</a:t>
            </a:r>
            <a:r>
              <a:rPr lang="en-US" sz="3600" dirty="0" err="1">
                <a:latin typeface="Book Antiqua" panose="02040602050305030304" pitchFamily="18" charset="0"/>
              </a:rPr>
              <a:t>ivonták</a:t>
            </a:r>
            <a:r>
              <a:rPr lang="en-US" sz="3600" dirty="0">
                <a:latin typeface="Book Antiqua" panose="02040602050305030304" pitchFamily="18" charset="0"/>
              </a:rPr>
              <a:t> a </a:t>
            </a:r>
            <a:r>
              <a:rPr lang="en-US" sz="3600" dirty="0" err="1">
                <a:latin typeface="Book Antiqua" panose="02040602050305030304" pitchFamily="18" charset="0"/>
              </a:rPr>
              <a:t>könyvesbolti</a:t>
            </a:r>
            <a:r>
              <a:rPr lang="en-US" sz="3600" dirty="0">
                <a:latin typeface="Book Antiqua" panose="02040602050305030304" pitchFamily="18" charset="0"/>
              </a:rPr>
              <a:t> </a:t>
            </a:r>
            <a:r>
              <a:rPr lang="en-US" sz="3600" dirty="0" err="1">
                <a:latin typeface="Book Antiqua" panose="02040602050305030304" pitchFamily="18" charset="0"/>
              </a:rPr>
              <a:t>forgalomból</a:t>
            </a:r>
            <a:r>
              <a:rPr lang="en-US" sz="3600" dirty="0">
                <a:latin typeface="Book Antiqua" panose="02040602050305030304" pitchFamily="18" charset="0"/>
              </a:rPr>
              <a:t> </a:t>
            </a:r>
            <a:r>
              <a:rPr lang="en-US" sz="3600" dirty="0" err="1">
                <a:latin typeface="Book Antiqua" panose="02040602050305030304" pitchFamily="18" charset="0"/>
              </a:rPr>
              <a:t>és</a:t>
            </a:r>
            <a:r>
              <a:rPr lang="en-US" sz="3600" dirty="0">
                <a:latin typeface="Book Antiqua" panose="02040602050305030304" pitchFamily="18" charset="0"/>
              </a:rPr>
              <a:t> </a:t>
            </a:r>
            <a:r>
              <a:rPr lang="en-US" sz="3600" dirty="0" err="1">
                <a:latin typeface="Book Antiqua" panose="02040602050305030304" pitchFamily="18" charset="0"/>
              </a:rPr>
              <a:t>bezúzták</a:t>
            </a:r>
            <a:r>
              <a:rPr lang="hu-HU" sz="3600" dirty="0">
                <a:latin typeface="Book Antiqua" panose="02040602050305030304" pitchFamily="18" charset="0"/>
              </a:rPr>
              <a:t>.</a:t>
            </a:r>
          </a:p>
          <a:p>
            <a:pPr algn="just"/>
            <a:r>
              <a:rPr lang="en-US" sz="3600" dirty="0" err="1">
                <a:latin typeface="Book Antiqua" panose="02040602050305030304" pitchFamily="18" charset="0"/>
              </a:rPr>
              <a:t>Elégikus</a:t>
            </a:r>
            <a:r>
              <a:rPr lang="en-US" sz="3600" dirty="0">
                <a:latin typeface="Book Antiqua" panose="02040602050305030304" pitchFamily="18" charset="0"/>
              </a:rPr>
              <a:t>, </a:t>
            </a:r>
            <a:r>
              <a:rPr lang="en-US" sz="3600" dirty="0" err="1">
                <a:latin typeface="Book Antiqua" panose="02040602050305030304" pitchFamily="18" charset="0"/>
              </a:rPr>
              <a:t>csendes</a:t>
            </a:r>
            <a:r>
              <a:rPr lang="en-US" sz="3600" dirty="0">
                <a:latin typeface="Book Antiqua" panose="02040602050305030304" pitchFamily="18" charset="0"/>
              </a:rPr>
              <a:t>, </a:t>
            </a:r>
            <a:r>
              <a:rPr lang="en-US" sz="3600" dirty="0" err="1">
                <a:latin typeface="Book Antiqua" panose="02040602050305030304" pitchFamily="18" charset="0"/>
              </a:rPr>
              <a:t>meditatív</a:t>
            </a:r>
            <a:r>
              <a:rPr lang="en-US" sz="3600" dirty="0">
                <a:latin typeface="Book Antiqua" panose="02040602050305030304" pitchFamily="18" charset="0"/>
              </a:rPr>
              <a:t> hang</a:t>
            </a:r>
            <a:r>
              <a:rPr lang="hu-HU" sz="3600" dirty="0">
                <a:latin typeface="Book Antiqua" panose="02040602050305030304" pitchFamily="18" charset="0"/>
              </a:rPr>
              <a:t>vétel.</a:t>
            </a:r>
          </a:p>
          <a:p>
            <a:pPr algn="just"/>
            <a:r>
              <a:rPr lang="hu-HU" sz="3600" dirty="0">
                <a:latin typeface="Book Antiqua" panose="02040602050305030304" pitchFamily="18" charset="0"/>
              </a:rPr>
              <a:t>A</a:t>
            </a:r>
            <a:r>
              <a:rPr lang="en-US" sz="3600" dirty="0">
                <a:latin typeface="Book Antiqua" panose="02040602050305030304" pitchFamily="18" charset="0"/>
              </a:rPr>
              <a:t>z </a:t>
            </a:r>
            <a:r>
              <a:rPr lang="en-US" sz="3600" dirty="0" err="1">
                <a:latin typeface="Book Antiqua" panose="02040602050305030304" pitchFamily="18" charset="0"/>
              </a:rPr>
              <a:t>ősz</a:t>
            </a:r>
            <a:r>
              <a:rPr lang="hu-HU" sz="3600" dirty="0" err="1">
                <a:latin typeface="Book Antiqua" panose="02040602050305030304" pitchFamily="18" charset="0"/>
              </a:rPr>
              <a:t>höz</a:t>
            </a:r>
            <a:r>
              <a:rPr lang="hu-HU" sz="3600" dirty="0">
                <a:latin typeface="Book Antiqua" panose="02040602050305030304" pitchFamily="18" charset="0"/>
              </a:rPr>
              <a:t> és</a:t>
            </a:r>
            <a:r>
              <a:rPr lang="en-US" sz="3600" dirty="0">
                <a:latin typeface="Book Antiqua" panose="02040602050305030304" pitchFamily="18" charset="0"/>
              </a:rPr>
              <a:t> a </a:t>
            </a:r>
            <a:r>
              <a:rPr lang="en-US" sz="3600" dirty="0" err="1">
                <a:latin typeface="Book Antiqua" panose="02040602050305030304" pitchFamily="18" charset="0"/>
              </a:rPr>
              <a:t>tél</a:t>
            </a:r>
            <a:r>
              <a:rPr lang="hu-HU" sz="3600" dirty="0" err="1">
                <a:latin typeface="Book Antiqua" panose="02040602050305030304" pitchFamily="18" charset="0"/>
              </a:rPr>
              <a:t>hez</a:t>
            </a:r>
            <a:r>
              <a:rPr lang="hu-HU" sz="3600" dirty="0">
                <a:latin typeface="Book Antiqua" panose="02040602050305030304" pitchFamily="18" charset="0"/>
              </a:rPr>
              <a:t> kapcsolódó</a:t>
            </a:r>
            <a:r>
              <a:rPr lang="en-US" sz="3600" dirty="0">
                <a:latin typeface="Book Antiqua" panose="02040602050305030304" pitchFamily="18" charset="0"/>
              </a:rPr>
              <a:t> </a:t>
            </a:r>
            <a:r>
              <a:rPr lang="en-US" sz="3600" dirty="0" err="1">
                <a:latin typeface="Book Antiqua" panose="02040602050305030304" pitchFamily="18" charset="0"/>
              </a:rPr>
              <a:t>tájverse</a:t>
            </a:r>
            <a:r>
              <a:rPr lang="hu-HU" sz="3600" dirty="0">
                <a:latin typeface="Book Antiqua" panose="02040602050305030304" pitchFamily="18" charset="0"/>
              </a:rPr>
              <a:t>k</a:t>
            </a:r>
            <a:r>
              <a:rPr lang="en-US" sz="3600" dirty="0">
                <a:latin typeface="Book Antiqua" panose="02040602050305030304" pitchFamily="18" charset="0"/>
              </a:rPr>
              <a:t> </a:t>
            </a:r>
            <a:r>
              <a:rPr lang="en-US" sz="3600" dirty="0" err="1">
                <a:latin typeface="Book Antiqua" panose="02040602050305030304" pitchFamily="18" charset="0"/>
              </a:rPr>
              <a:t>komorabb</a:t>
            </a:r>
            <a:r>
              <a:rPr lang="en-US" sz="3600" dirty="0">
                <a:latin typeface="Book Antiqua" panose="02040602050305030304" pitchFamily="18" charset="0"/>
              </a:rPr>
              <a:t> </a:t>
            </a:r>
            <a:r>
              <a:rPr lang="en-US" sz="3600" dirty="0" err="1">
                <a:latin typeface="Book Antiqua" panose="02040602050305030304" pitchFamily="18" charset="0"/>
              </a:rPr>
              <a:t>belső</a:t>
            </a:r>
            <a:r>
              <a:rPr lang="en-US" sz="3600" dirty="0">
                <a:latin typeface="Book Antiqua" panose="02040602050305030304" pitchFamily="18" charset="0"/>
              </a:rPr>
              <a:t> </a:t>
            </a:r>
            <a:r>
              <a:rPr lang="en-US" sz="3600" dirty="0" err="1">
                <a:latin typeface="Book Antiqua" panose="02040602050305030304" pitchFamily="18" charset="0"/>
              </a:rPr>
              <a:t>világot</a:t>
            </a:r>
            <a:r>
              <a:rPr lang="en-US" sz="3600" dirty="0">
                <a:latin typeface="Book Antiqua" panose="02040602050305030304" pitchFamily="18" charset="0"/>
              </a:rPr>
              <a:t> </a:t>
            </a:r>
            <a:r>
              <a:rPr lang="hu-HU" sz="3600" dirty="0">
                <a:latin typeface="Book Antiqua" panose="02040602050305030304" pitchFamily="18" charset="0"/>
              </a:rPr>
              <a:t>sejtetnek.</a:t>
            </a:r>
          </a:p>
          <a:p>
            <a:pPr algn="just"/>
            <a:r>
              <a:rPr lang="hu-HU" sz="3600" dirty="0">
                <a:latin typeface="Book Antiqua" panose="02040602050305030304" pitchFamily="18" charset="0"/>
              </a:rPr>
              <a:t>Látvány és a reflexió, a lélek belső világa jelenik meg.</a:t>
            </a:r>
          </a:p>
          <a:p>
            <a:pPr algn="just"/>
            <a:r>
              <a:rPr lang="hu-HU" sz="3600" dirty="0">
                <a:latin typeface="Book Antiqua" panose="02040602050305030304" pitchFamily="18" charset="0"/>
              </a:rPr>
              <a:t>Metaforikus versbeszéd jellemző.</a:t>
            </a:r>
          </a:p>
          <a:p>
            <a:pPr algn="just"/>
            <a:endParaRPr lang="en-US" sz="3600" dirty="0">
              <a:latin typeface="Book Antiqua" panose="02040602050305030304" pitchFamily="18" charset="0"/>
            </a:endParaRPr>
          </a:p>
          <a:p>
            <a:pPr algn="just"/>
            <a:endParaRPr lang="en-US" sz="3600" dirty="0">
              <a:latin typeface="Book Antiqua" panose="02040602050305030304" pitchFamily="18" charset="0"/>
            </a:endParaRPr>
          </a:p>
        </p:txBody>
      </p:sp>
      <p:sp>
        <p:nvSpPr>
          <p:cNvPr id="4" name="TextBox 3"/>
          <p:cNvSpPr txBox="1"/>
          <p:nvPr/>
        </p:nvSpPr>
        <p:spPr>
          <a:xfrm>
            <a:off x="5457908" y="5306096"/>
            <a:ext cx="377026" cy="1015663"/>
          </a:xfrm>
          <a:prstGeom prst="rect">
            <a:avLst/>
          </a:prstGeom>
          <a:noFill/>
        </p:spPr>
        <p:txBody>
          <a:bodyPr wrap="none" rtlCol="0">
            <a:spAutoFit/>
          </a:bodyPr>
          <a:lstStyle/>
          <a:p>
            <a:pPr lvl="0"/>
            <a:r>
              <a:rPr lang="hu-HU" sz="3000" dirty="0">
                <a:solidFill>
                  <a:prstClr val="black"/>
                </a:solidFill>
                <a:latin typeface="Book Antiqua" panose="02040602050305030304" pitchFamily="18" charset="0"/>
                <a:cs typeface="Arial" panose="020B0604020202020204" pitchFamily="34" charset="0"/>
              </a:rPr>
              <a:t>↓</a:t>
            </a:r>
            <a:endParaRPr lang="hu-HU" sz="3000" dirty="0">
              <a:solidFill>
                <a:prstClr val="black"/>
              </a:solidFill>
              <a:latin typeface="Book Antiqua" panose="02040602050305030304" pitchFamily="18" charset="0"/>
            </a:endParaRPr>
          </a:p>
          <a:p>
            <a:endParaRPr lang="en-US" sz="3000" dirty="0">
              <a:latin typeface="Book Antiqua" panose="02040602050305030304" pitchFamily="18" charset="0"/>
            </a:endParaRPr>
          </a:p>
        </p:txBody>
      </p:sp>
      <p:sp>
        <p:nvSpPr>
          <p:cNvPr id="5" name="TextBox 4"/>
          <p:cNvSpPr txBox="1"/>
          <p:nvPr/>
        </p:nvSpPr>
        <p:spPr>
          <a:xfrm>
            <a:off x="2568370" y="6044760"/>
            <a:ext cx="6156101" cy="553998"/>
          </a:xfrm>
          <a:prstGeom prst="rect">
            <a:avLst/>
          </a:prstGeom>
          <a:noFill/>
        </p:spPr>
        <p:txBody>
          <a:bodyPr wrap="square" rtlCol="0">
            <a:spAutoFit/>
          </a:bodyPr>
          <a:lstStyle/>
          <a:p>
            <a:r>
              <a:rPr lang="hu-HU" sz="3000" dirty="0">
                <a:latin typeface="Book Antiqua" panose="02040602050305030304" pitchFamily="18" charset="0"/>
              </a:rPr>
              <a:t>Hosszabb elhallgatás következik.</a:t>
            </a:r>
            <a:endParaRPr lang="en-US" sz="3000" dirty="0">
              <a:latin typeface="Book Antiqua" panose="02040602050305030304" pitchFamily="18" charset="0"/>
            </a:endParaRPr>
          </a:p>
        </p:txBody>
      </p:sp>
    </p:spTree>
    <p:extLst>
      <p:ext uri="{BB962C8B-B14F-4D97-AF65-F5344CB8AC3E}">
        <p14:creationId xmlns:p14="http://schemas.microsoft.com/office/powerpoint/2010/main" val="975029650"/>
      </p:ext>
    </p:extLst>
  </p:cSld>
  <p:clrMapOvr>
    <a:masterClrMapping/>
  </p:clrMapOvr>
  <p:transition spd="med">
    <p:circl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991" y="184822"/>
            <a:ext cx="11694017" cy="897004"/>
          </a:xfrm>
        </p:spPr>
        <p:txBody>
          <a:bodyPr>
            <a:normAutofit/>
          </a:bodyPr>
          <a:lstStyle/>
          <a:p>
            <a:r>
              <a:rPr lang="hu-HU" sz="4000" b="1" dirty="0">
                <a:latin typeface="Book Antiqua" panose="02040602050305030304" pitchFamily="18" charset="0"/>
              </a:rPr>
              <a:t>Az 1950-es évek</a:t>
            </a:r>
            <a:r>
              <a:rPr lang="en-US" sz="4000" b="1" dirty="0">
                <a:latin typeface="Book Antiqua" panose="02040602050305030304" pitchFamily="18" charset="0"/>
              </a:rPr>
              <a:t> </a:t>
            </a:r>
            <a:r>
              <a:rPr lang="en-US" sz="4000" b="1" dirty="0" err="1">
                <a:latin typeface="Book Antiqua" panose="02040602050305030304" pitchFamily="18" charset="0"/>
              </a:rPr>
              <a:t>esem</a:t>
            </a:r>
            <a:r>
              <a:rPr lang="hu-HU" sz="4000" b="1" dirty="0">
                <a:latin typeface="Book Antiqua" panose="02040602050305030304" pitchFamily="18" charset="0"/>
              </a:rPr>
              <a:t>é</a:t>
            </a:r>
            <a:r>
              <a:rPr lang="en-US" sz="4000" b="1" dirty="0" err="1">
                <a:latin typeface="Book Antiqua" panose="02040602050305030304" pitchFamily="18" charset="0"/>
              </a:rPr>
              <a:t>nyei</a:t>
            </a:r>
            <a:endParaRPr lang="en-US" sz="4000" b="1" dirty="0">
              <a:latin typeface="Book Antiqua" panose="02040602050305030304" pitchFamily="18" charset="0"/>
            </a:endParaRPr>
          </a:p>
        </p:txBody>
      </p:sp>
      <p:sp>
        <p:nvSpPr>
          <p:cNvPr id="3" name="Content Placeholder 2"/>
          <p:cNvSpPr>
            <a:spLocks noGrp="1"/>
          </p:cNvSpPr>
          <p:nvPr>
            <p:ph idx="1"/>
          </p:nvPr>
        </p:nvSpPr>
        <p:spPr>
          <a:xfrm>
            <a:off x="248991" y="1416676"/>
            <a:ext cx="11694017" cy="5441324"/>
          </a:xfrm>
        </p:spPr>
        <p:txBody>
          <a:bodyPr>
            <a:normAutofit/>
          </a:bodyPr>
          <a:lstStyle/>
          <a:p>
            <a:r>
              <a:rPr lang="en-US" sz="3000" dirty="0" err="1">
                <a:latin typeface="Book Antiqua" panose="02040602050305030304" pitchFamily="18" charset="0"/>
              </a:rPr>
              <a:t>letartóztatási</a:t>
            </a:r>
            <a:r>
              <a:rPr lang="en-US" sz="3000" dirty="0">
                <a:latin typeface="Book Antiqua" panose="02040602050305030304" pitchFamily="18" charset="0"/>
              </a:rPr>
              <a:t> </a:t>
            </a:r>
            <a:r>
              <a:rPr lang="en-US" sz="3000" dirty="0" err="1">
                <a:latin typeface="Book Antiqua" panose="02040602050305030304" pitchFamily="18" charset="0"/>
              </a:rPr>
              <a:t>hullám</a:t>
            </a:r>
            <a:endParaRPr lang="hu-HU" sz="3000" dirty="0">
              <a:latin typeface="Book Antiqua" panose="02040602050305030304" pitchFamily="18" charset="0"/>
            </a:endParaRPr>
          </a:p>
          <a:p>
            <a:r>
              <a:rPr lang="hu-HU" sz="3000" dirty="0">
                <a:latin typeface="Book Antiqua" panose="02040602050305030304" pitchFamily="18" charset="0"/>
              </a:rPr>
              <a:t>anyaországgal való kapcsolat megszakadása </a:t>
            </a:r>
          </a:p>
          <a:p>
            <a:r>
              <a:rPr lang="hu-HU" sz="3000" dirty="0">
                <a:latin typeface="Book Antiqua" panose="02040602050305030304" pitchFamily="18" charset="0"/>
              </a:rPr>
              <a:t>egyetem összevonása</a:t>
            </a:r>
          </a:p>
          <a:p>
            <a:r>
              <a:rPr lang="hu-HU" sz="3000" dirty="0">
                <a:latin typeface="Book Antiqua" panose="02040602050305030304" pitchFamily="18" charset="0"/>
              </a:rPr>
              <a:t>feleségének letartóztatása</a:t>
            </a:r>
            <a:endParaRPr lang="en-US" sz="3000" dirty="0">
              <a:latin typeface="Book Antiqua" panose="02040602050305030304" pitchFamily="18" charset="0"/>
            </a:endParaRPr>
          </a:p>
        </p:txBody>
      </p:sp>
    </p:spTree>
    <p:extLst>
      <p:ext uri="{BB962C8B-B14F-4D97-AF65-F5344CB8AC3E}">
        <p14:creationId xmlns:p14="http://schemas.microsoft.com/office/powerpoint/2010/main" val="3247047440"/>
      </p:ext>
    </p:extLst>
  </p:cSld>
  <p:clrMapOvr>
    <a:masterClrMapping/>
  </p:clrMapOvr>
  <p:transition spd="med">
    <p:circl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637" y="0"/>
            <a:ext cx="10515600" cy="991673"/>
          </a:xfrm>
        </p:spPr>
        <p:txBody>
          <a:bodyPr>
            <a:normAutofit/>
          </a:bodyPr>
          <a:lstStyle/>
          <a:p>
            <a:pPr algn="ctr"/>
            <a:r>
              <a:rPr lang="hu-HU" sz="4000" b="1" i="1" dirty="0">
                <a:latin typeface="Book Antiqua" panose="02040602050305030304" pitchFamily="18" charset="0"/>
              </a:rPr>
              <a:t>Naplótöredék</a:t>
            </a:r>
            <a:endParaRPr lang="en-US" sz="4000" b="1" i="1" dirty="0">
              <a:latin typeface="Book Antiqua" panose="02040602050305030304" pitchFamily="18" charset="0"/>
            </a:endParaRPr>
          </a:p>
        </p:txBody>
      </p:sp>
      <p:sp>
        <p:nvSpPr>
          <p:cNvPr id="3" name="Content Placeholder 2"/>
          <p:cNvSpPr>
            <a:spLocks noGrp="1"/>
          </p:cNvSpPr>
          <p:nvPr>
            <p:ph idx="1"/>
          </p:nvPr>
        </p:nvSpPr>
        <p:spPr>
          <a:xfrm>
            <a:off x="0" y="901521"/>
            <a:ext cx="12192000" cy="5956479"/>
          </a:xfrm>
        </p:spPr>
        <p:txBody>
          <a:bodyPr>
            <a:normAutofit fontScale="62500" lnSpcReduction="20000"/>
          </a:bodyPr>
          <a:lstStyle/>
          <a:p>
            <a:pPr marL="0" marR="0" indent="0" algn="ctr">
              <a:lnSpc>
                <a:spcPct val="150000"/>
              </a:lnSpc>
              <a:spcBef>
                <a:spcPts val="0"/>
              </a:spcBef>
              <a:spcAft>
                <a:spcPts val="0"/>
              </a:spcAft>
              <a:buNone/>
            </a:pPr>
            <a:r>
              <a:rPr lang="hu-HU" dirty="0">
                <a:latin typeface="Book Antiqua" panose="02040602050305030304" pitchFamily="18" charset="0"/>
                <a:ea typeface="Times New Roman" panose="02020603050405020304" pitchFamily="18" charset="0"/>
                <a:cs typeface="Times New Roman" panose="02020603050405020304" pitchFamily="18" charset="0"/>
              </a:rPr>
              <a:t>A fény, a fény</a:t>
            </a:r>
            <a:endParaRPr lang="en-US" sz="2400" dirty="0">
              <a:latin typeface="Book Antiqua" panose="02040602050305030304" pitchFamily="18" charset="0"/>
              <a:ea typeface="Calibri" panose="020F0502020204030204" pitchFamily="34" charset="0"/>
              <a:cs typeface="Times New Roman" panose="02020603050405020304" pitchFamily="18" charset="0"/>
            </a:endParaRPr>
          </a:p>
          <a:p>
            <a:pPr marL="0" marR="0" indent="0" algn="ctr">
              <a:lnSpc>
                <a:spcPct val="150000"/>
              </a:lnSpc>
              <a:spcBef>
                <a:spcPts val="0"/>
              </a:spcBef>
              <a:spcAft>
                <a:spcPts val="0"/>
              </a:spcAft>
              <a:buNone/>
            </a:pPr>
            <a:r>
              <a:rPr lang="hu-HU" dirty="0">
                <a:latin typeface="Book Antiqua" panose="02040602050305030304" pitchFamily="18" charset="0"/>
                <a:ea typeface="Times New Roman" panose="02020603050405020304" pitchFamily="18" charset="0"/>
                <a:cs typeface="Times New Roman" panose="02020603050405020304" pitchFamily="18" charset="0"/>
              </a:rPr>
              <a:t>szuronyok hegyén villan.</a:t>
            </a:r>
            <a:endParaRPr lang="en-US" sz="2400" dirty="0">
              <a:latin typeface="Book Antiqua" panose="02040602050305030304" pitchFamily="18" charset="0"/>
              <a:ea typeface="Calibri" panose="020F0502020204030204" pitchFamily="34" charset="0"/>
              <a:cs typeface="Times New Roman" panose="02020603050405020304" pitchFamily="18" charset="0"/>
            </a:endParaRPr>
          </a:p>
          <a:p>
            <a:pPr marL="0" marR="0" indent="0" algn="ctr">
              <a:lnSpc>
                <a:spcPct val="150000"/>
              </a:lnSpc>
              <a:spcBef>
                <a:spcPts val="0"/>
              </a:spcBef>
              <a:spcAft>
                <a:spcPts val="0"/>
              </a:spcAft>
              <a:buNone/>
            </a:pPr>
            <a:r>
              <a:rPr lang="hu-HU" dirty="0">
                <a:latin typeface="Book Antiqua" panose="02040602050305030304" pitchFamily="18" charset="0"/>
                <a:ea typeface="Times New Roman" panose="02020603050405020304" pitchFamily="18" charset="0"/>
                <a:cs typeface="Times New Roman" panose="02020603050405020304" pitchFamily="18" charset="0"/>
              </a:rPr>
              <a:t>nem ilyen fényre vágytam én,</a:t>
            </a:r>
            <a:endParaRPr lang="en-US" sz="2400" dirty="0">
              <a:latin typeface="Book Antiqua" panose="02040602050305030304" pitchFamily="18" charset="0"/>
              <a:ea typeface="Calibri" panose="020F0502020204030204" pitchFamily="34" charset="0"/>
              <a:cs typeface="Times New Roman" panose="02020603050405020304" pitchFamily="18" charset="0"/>
            </a:endParaRPr>
          </a:p>
          <a:p>
            <a:pPr marL="0" marR="0" indent="0" algn="ctr">
              <a:lnSpc>
                <a:spcPct val="150000"/>
              </a:lnSpc>
              <a:spcBef>
                <a:spcPts val="0"/>
              </a:spcBef>
              <a:spcAft>
                <a:spcPts val="0"/>
              </a:spcAft>
              <a:buNone/>
            </a:pPr>
            <a:r>
              <a:rPr lang="hu-HU" dirty="0">
                <a:latin typeface="Book Antiqua" panose="02040602050305030304" pitchFamily="18" charset="0"/>
                <a:ea typeface="Times New Roman" panose="02020603050405020304" pitchFamily="18" charset="0"/>
                <a:cs typeface="Times New Roman" panose="02020603050405020304" pitchFamily="18" charset="0"/>
              </a:rPr>
              <a:t>amilyen itt van.</a:t>
            </a:r>
            <a:endParaRPr lang="en-US" sz="2400" dirty="0">
              <a:latin typeface="Book Antiqua" panose="02040602050305030304" pitchFamily="18" charset="0"/>
              <a:ea typeface="Calibri" panose="020F0502020204030204" pitchFamily="34" charset="0"/>
              <a:cs typeface="Times New Roman" panose="02020603050405020304" pitchFamily="18" charset="0"/>
            </a:endParaRPr>
          </a:p>
          <a:p>
            <a:pPr marL="0" marR="0" indent="0" algn="ctr">
              <a:lnSpc>
                <a:spcPct val="150000"/>
              </a:lnSpc>
              <a:spcBef>
                <a:spcPts val="0"/>
              </a:spcBef>
              <a:spcAft>
                <a:spcPts val="0"/>
              </a:spcAft>
              <a:buNone/>
            </a:pPr>
            <a:r>
              <a:rPr lang="hu-HU" dirty="0">
                <a:latin typeface="Book Antiqua" panose="02040602050305030304" pitchFamily="18" charset="0"/>
                <a:ea typeface="Times New Roman" panose="02020603050405020304" pitchFamily="18" charset="0"/>
                <a:cs typeface="Times New Roman" panose="02020603050405020304" pitchFamily="18" charset="0"/>
              </a:rPr>
              <a:t> </a:t>
            </a:r>
            <a:endParaRPr lang="en-US" sz="2400" dirty="0">
              <a:latin typeface="Book Antiqua" panose="02040602050305030304" pitchFamily="18" charset="0"/>
              <a:ea typeface="Calibri" panose="020F0502020204030204" pitchFamily="34" charset="0"/>
              <a:cs typeface="Times New Roman" panose="02020603050405020304" pitchFamily="18" charset="0"/>
            </a:endParaRPr>
          </a:p>
          <a:p>
            <a:pPr marL="0" marR="0" indent="0" algn="ctr">
              <a:lnSpc>
                <a:spcPct val="150000"/>
              </a:lnSpc>
              <a:spcBef>
                <a:spcPts val="0"/>
              </a:spcBef>
              <a:spcAft>
                <a:spcPts val="0"/>
              </a:spcAft>
              <a:buNone/>
            </a:pPr>
            <a:r>
              <a:rPr lang="hu-HU" dirty="0">
                <a:latin typeface="Book Antiqua" panose="02040602050305030304" pitchFamily="18" charset="0"/>
                <a:ea typeface="Times New Roman" panose="02020603050405020304" pitchFamily="18" charset="0"/>
                <a:cs typeface="Times New Roman" panose="02020603050405020304" pitchFamily="18" charset="0"/>
              </a:rPr>
              <a:t>A szél, a szél</a:t>
            </a:r>
            <a:endParaRPr lang="en-US" sz="2400" dirty="0">
              <a:latin typeface="Book Antiqua" panose="02040602050305030304" pitchFamily="18" charset="0"/>
              <a:ea typeface="Calibri" panose="020F0502020204030204" pitchFamily="34" charset="0"/>
              <a:cs typeface="Times New Roman" panose="02020603050405020304" pitchFamily="18" charset="0"/>
            </a:endParaRPr>
          </a:p>
          <a:p>
            <a:pPr marL="0" marR="0" indent="0" algn="ctr">
              <a:lnSpc>
                <a:spcPct val="150000"/>
              </a:lnSpc>
              <a:spcBef>
                <a:spcPts val="0"/>
              </a:spcBef>
              <a:spcAft>
                <a:spcPts val="0"/>
              </a:spcAft>
              <a:buNone/>
            </a:pPr>
            <a:r>
              <a:rPr lang="hu-HU" dirty="0">
                <a:latin typeface="Book Antiqua" panose="02040602050305030304" pitchFamily="18" charset="0"/>
                <a:ea typeface="Times New Roman" panose="02020603050405020304" pitchFamily="18" charset="0"/>
                <a:cs typeface="Times New Roman" panose="02020603050405020304" pitchFamily="18" charset="0"/>
              </a:rPr>
              <a:t>katona szaggal libben.</a:t>
            </a:r>
            <a:endParaRPr lang="en-US" sz="2400" dirty="0">
              <a:latin typeface="Book Antiqua" panose="02040602050305030304" pitchFamily="18" charset="0"/>
              <a:ea typeface="Calibri" panose="020F0502020204030204" pitchFamily="34" charset="0"/>
              <a:cs typeface="Times New Roman" panose="02020603050405020304" pitchFamily="18" charset="0"/>
            </a:endParaRPr>
          </a:p>
          <a:p>
            <a:pPr marL="0" marR="0" indent="0" algn="ctr">
              <a:lnSpc>
                <a:spcPct val="150000"/>
              </a:lnSpc>
              <a:spcBef>
                <a:spcPts val="0"/>
              </a:spcBef>
              <a:spcAft>
                <a:spcPts val="0"/>
              </a:spcAft>
              <a:buNone/>
            </a:pPr>
            <a:r>
              <a:rPr lang="hu-HU" dirty="0">
                <a:latin typeface="Book Antiqua" panose="02040602050305030304" pitchFamily="18" charset="0"/>
                <a:ea typeface="Times New Roman" panose="02020603050405020304" pitchFamily="18" charset="0"/>
                <a:cs typeface="Times New Roman" panose="02020603050405020304" pitchFamily="18" charset="0"/>
              </a:rPr>
              <a:t>Ne fújd, ne fújd el őszi szél,</a:t>
            </a:r>
            <a:endParaRPr lang="en-US" sz="2400" dirty="0">
              <a:latin typeface="Book Antiqua" panose="02040602050305030304" pitchFamily="18" charset="0"/>
              <a:ea typeface="Calibri" panose="020F0502020204030204" pitchFamily="34" charset="0"/>
              <a:cs typeface="Times New Roman" panose="02020603050405020304" pitchFamily="18" charset="0"/>
            </a:endParaRPr>
          </a:p>
          <a:p>
            <a:pPr marL="0" marR="0" indent="0" algn="ctr">
              <a:lnSpc>
                <a:spcPct val="150000"/>
              </a:lnSpc>
              <a:spcBef>
                <a:spcPts val="0"/>
              </a:spcBef>
              <a:spcAft>
                <a:spcPts val="0"/>
              </a:spcAft>
              <a:buNone/>
            </a:pPr>
            <a:r>
              <a:rPr lang="hu-HU" dirty="0">
                <a:latin typeface="Book Antiqua" panose="02040602050305030304" pitchFamily="18" charset="0"/>
                <a:ea typeface="Times New Roman" panose="02020603050405020304" pitchFamily="18" charset="0"/>
                <a:cs typeface="Times New Roman" panose="02020603050405020304" pitchFamily="18" charset="0"/>
              </a:rPr>
              <a:t>amit még hittem.</a:t>
            </a:r>
            <a:endParaRPr lang="en-US" sz="2400" dirty="0">
              <a:latin typeface="Book Antiqua" panose="02040602050305030304" pitchFamily="18" charset="0"/>
              <a:ea typeface="Calibri" panose="020F0502020204030204" pitchFamily="34" charset="0"/>
              <a:cs typeface="Times New Roman" panose="02020603050405020304" pitchFamily="18" charset="0"/>
            </a:endParaRPr>
          </a:p>
          <a:p>
            <a:pPr marL="0" marR="0" indent="0" algn="ctr">
              <a:lnSpc>
                <a:spcPct val="150000"/>
              </a:lnSpc>
              <a:spcBef>
                <a:spcPts val="0"/>
              </a:spcBef>
              <a:spcAft>
                <a:spcPts val="0"/>
              </a:spcAft>
              <a:buNone/>
            </a:pPr>
            <a:r>
              <a:rPr lang="hu-HU" dirty="0">
                <a:latin typeface="Book Antiqua" panose="02040602050305030304" pitchFamily="18" charset="0"/>
                <a:ea typeface="Times New Roman" panose="02020603050405020304" pitchFamily="18" charset="0"/>
                <a:cs typeface="Times New Roman" panose="02020603050405020304" pitchFamily="18" charset="0"/>
              </a:rPr>
              <a:t> </a:t>
            </a:r>
            <a:endParaRPr lang="en-US" sz="2400" dirty="0">
              <a:latin typeface="Book Antiqua" panose="02040602050305030304" pitchFamily="18" charset="0"/>
              <a:ea typeface="Calibri" panose="020F0502020204030204" pitchFamily="34" charset="0"/>
              <a:cs typeface="Times New Roman" panose="02020603050405020304" pitchFamily="18" charset="0"/>
            </a:endParaRPr>
          </a:p>
          <a:p>
            <a:pPr marL="0" marR="0" indent="0" algn="ctr">
              <a:lnSpc>
                <a:spcPct val="150000"/>
              </a:lnSpc>
              <a:spcBef>
                <a:spcPts val="0"/>
              </a:spcBef>
              <a:spcAft>
                <a:spcPts val="0"/>
              </a:spcAft>
              <a:buNone/>
            </a:pPr>
            <a:r>
              <a:rPr lang="hu-HU" dirty="0">
                <a:latin typeface="Book Antiqua" panose="02040602050305030304" pitchFamily="18" charset="0"/>
                <a:ea typeface="Times New Roman" panose="02020603050405020304" pitchFamily="18" charset="0"/>
                <a:cs typeface="Times New Roman" panose="02020603050405020304" pitchFamily="18" charset="0"/>
              </a:rPr>
              <a:t>A vér, a vér</a:t>
            </a:r>
            <a:endParaRPr lang="en-US" sz="2400" dirty="0">
              <a:latin typeface="Book Antiqua" panose="02040602050305030304" pitchFamily="18" charset="0"/>
              <a:ea typeface="Calibri" panose="020F0502020204030204" pitchFamily="34" charset="0"/>
              <a:cs typeface="Times New Roman" panose="02020603050405020304" pitchFamily="18" charset="0"/>
            </a:endParaRPr>
          </a:p>
          <a:p>
            <a:pPr marL="0" marR="0" indent="0" algn="ctr">
              <a:lnSpc>
                <a:spcPct val="150000"/>
              </a:lnSpc>
              <a:spcBef>
                <a:spcPts val="0"/>
              </a:spcBef>
              <a:spcAft>
                <a:spcPts val="0"/>
              </a:spcAft>
              <a:buNone/>
            </a:pPr>
            <a:r>
              <a:rPr lang="hu-HU" dirty="0">
                <a:latin typeface="Book Antiqua" panose="02040602050305030304" pitchFamily="18" charset="0"/>
                <a:ea typeface="Times New Roman" panose="02020603050405020304" pitchFamily="18" charset="0"/>
                <a:cs typeface="Times New Roman" panose="02020603050405020304" pitchFamily="18" charset="0"/>
              </a:rPr>
              <a:t>agyamban vadul lüktet.</a:t>
            </a:r>
            <a:endParaRPr lang="en-US" sz="2400" dirty="0">
              <a:latin typeface="Book Antiqua" panose="02040602050305030304" pitchFamily="18" charset="0"/>
              <a:ea typeface="Calibri" panose="020F0502020204030204" pitchFamily="34" charset="0"/>
              <a:cs typeface="Times New Roman" panose="02020603050405020304" pitchFamily="18" charset="0"/>
            </a:endParaRPr>
          </a:p>
          <a:p>
            <a:pPr marL="0" marR="0" indent="0" algn="ctr">
              <a:lnSpc>
                <a:spcPct val="150000"/>
              </a:lnSpc>
              <a:spcBef>
                <a:spcPts val="0"/>
              </a:spcBef>
              <a:spcAft>
                <a:spcPts val="0"/>
              </a:spcAft>
              <a:buNone/>
            </a:pPr>
            <a:r>
              <a:rPr lang="hu-HU" dirty="0">
                <a:latin typeface="Book Antiqua" panose="02040602050305030304" pitchFamily="18" charset="0"/>
                <a:ea typeface="Times New Roman" panose="02020603050405020304" pitchFamily="18" charset="0"/>
                <a:cs typeface="Times New Roman" panose="02020603050405020304" pitchFamily="18" charset="0"/>
              </a:rPr>
              <a:t>Ó isten, </a:t>
            </a:r>
            <a:r>
              <a:rPr lang="hu-HU" dirty="0" err="1">
                <a:latin typeface="Book Antiqua" panose="02040602050305030304" pitchFamily="18" charset="0"/>
                <a:ea typeface="Times New Roman" panose="02020603050405020304" pitchFamily="18" charset="0"/>
                <a:cs typeface="Times New Roman" panose="02020603050405020304" pitchFamily="18" charset="0"/>
              </a:rPr>
              <a:t>isten</a:t>
            </a:r>
            <a:r>
              <a:rPr lang="hu-HU" dirty="0">
                <a:latin typeface="Book Antiqua" panose="02040602050305030304" pitchFamily="18" charset="0"/>
                <a:ea typeface="Times New Roman" panose="02020603050405020304" pitchFamily="18" charset="0"/>
                <a:cs typeface="Times New Roman" panose="02020603050405020304" pitchFamily="18" charset="0"/>
              </a:rPr>
              <a:t>, hogyha vagy,</a:t>
            </a:r>
            <a:endParaRPr lang="en-US" sz="2400" dirty="0">
              <a:latin typeface="Book Antiqua" panose="02040602050305030304" pitchFamily="18" charset="0"/>
              <a:ea typeface="Calibri" panose="020F0502020204030204" pitchFamily="34" charset="0"/>
              <a:cs typeface="Times New Roman" panose="02020603050405020304" pitchFamily="18" charset="0"/>
            </a:endParaRPr>
          </a:p>
          <a:p>
            <a:pPr marL="0" marR="0" indent="0" algn="ctr">
              <a:lnSpc>
                <a:spcPct val="150000"/>
              </a:lnSpc>
              <a:spcBef>
                <a:spcPts val="0"/>
              </a:spcBef>
              <a:spcAft>
                <a:spcPts val="0"/>
              </a:spcAft>
              <a:buNone/>
            </a:pPr>
            <a:r>
              <a:rPr lang="hu-HU" dirty="0">
                <a:latin typeface="Book Antiqua" panose="02040602050305030304" pitchFamily="18" charset="0"/>
                <a:ea typeface="Times New Roman" panose="02020603050405020304" pitchFamily="18" charset="0"/>
                <a:cs typeface="Times New Roman" panose="02020603050405020304" pitchFamily="18" charset="0"/>
              </a:rPr>
              <a:t>segítsd meg véreinket.</a:t>
            </a:r>
          </a:p>
          <a:p>
            <a:pPr marL="0" marR="0" indent="0" algn="ctr">
              <a:lnSpc>
                <a:spcPct val="150000"/>
              </a:lnSpc>
              <a:spcBef>
                <a:spcPts val="0"/>
              </a:spcBef>
              <a:spcAft>
                <a:spcPts val="0"/>
              </a:spcAft>
              <a:buNone/>
            </a:pPr>
            <a:endParaRPr lang="hu-HU" dirty="0">
              <a:latin typeface="Book Antiqua" panose="02040602050305030304" pitchFamily="18" charset="0"/>
              <a:ea typeface="Times New Roman" panose="02020603050405020304" pitchFamily="18" charset="0"/>
              <a:cs typeface="Times New Roman" panose="02020603050405020304" pitchFamily="18" charset="0"/>
            </a:endParaRPr>
          </a:p>
          <a:p>
            <a:pPr marL="0" marR="0" indent="0" algn="ctr">
              <a:lnSpc>
                <a:spcPct val="150000"/>
              </a:lnSpc>
              <a:spcBef>
                <a:spcPts val="0"/>
              </a:spcBef>
              <a:spcAft>
                <a:spcPts val="0"/>
              </a:spcAft>
              <a:buNone/>
            </a:pPr>
            <a:r>
              <a:rPr lang="hu-HU" sz="2400" dirty="0">
                <a:latin typeface="Book Antiqua" panose="02040602050305030304" pitchFamily="18" charset="0"/>
                <a:ea typeface="Calibri" panose="020F0502020204030204" pitchFamily="34" charset="0"/>
                <a:cs typeface="Times New Roman" panose="02020603050405020304" pitchFamily="18" charset="0"/>
              </a:rPr>
              <a:t>					(Forrás: https://www.3szek.ro/load/cikk/107017/kanyadi_sandor:_naplotoredek</a:t>
            </a:r>
            <a:endParaRPr lang="en-US" sz="2400" dirty="0">
              <a:latin typeface="Book Antiqua" panose="0204060205030503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969128809"/>
      </p:ext>
    </p:extLst>
  </p:cSld>
  <p:clrMapOvr>
    <a:masterClrMapping/>
  </p:clrMapOvr>
  <p:transition spd="med">
    <p:circl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561" y="365125"/>
            <a:ext cx="11435366" cy="1325563"/>
          </a:xfrm>
        </p:spPr>
        <p:txBody>
          <a:bodyPr>
            <a:normAutofit/>
          </a:bodyPr>
          <a:lstStyle/>
          <a:p>
            <a:r>
              <a:rPr lang="en-US" sz="4000" b="1" i="1" dirty="0" err="1">
                <a:latin typeface="Book Antiqua" panose="02040602050305030304" pitchFamily="18" charset="0"/>
              </a:rPr>
              <a:t>Harmat</a:t>
            </a:r>
            <a:r>
              <a:rPr lang="en-US" sz="4000" b="1" i="1" dirty="0">
                <a:latin typeface="Book Antiqua" panose="02040602050305030304" pitchFamily="18" charset="0"/>
              </a:rPr>
              <a:t> a </a:t>
            </a:r>
            <a:r>
              <a:rPr lang="en-US" sz="4000" b="1" i="1" dirty="0" err="1">
                <a:latin typeface="Book Antiqua" panose="02040602050305030304" pitchFamily="18" charset="0"/>
              </a:rPr>
              <a:t>csillagon</a:t>
            </a:r>
            <a:r>
              <a:rPr lang="en-US" sz="4000" b="1" i="1" dirty="0">
                <a:latin typeface="Book Antiqua" panose="02040602050305030304" pitchFamily="18" charset="0"/>
              </a:rPr>
              <a:t> </a:t>
            </a:r>
            <a:r>
              <a:rPr lang="hu-HU" sz="4000" b="1" dirty="0">
                <a:latin typeface="Book Antiqua" panose="02040602050305030304" pitchFamily="18" charset="0"/>
              </a:rPr>
              <a:t>(1964)</a:t>
            </a:r>
            <a:endParaRPr lang="en-US" sz="4000" b="1" dirty="0">
              <a:latin typeface="Book Antiqua" panose="02040602050305030304" pitchFamily="18" charset="0"/>
            </a:endParaRPr>
          </a:p>
        </p:txBody>
      </p:sp>
      <p:sp>
        <p:nvSpPr>
          <p:cNvPr id="3" name="Content Placeholder 2"/>
          <p:cNvSpPr>
            <a:spLocks noGrp="1"/>
          </p:cNvSpPr>
          <p:nvPr>
            <p:ph idx="1"/>
          </p:nvPr>
        </p:nvSpPr>
        <p:spPr>
          <a:xfrm>
            <a:off x="374561" y="1825625"/>
            <a:ext cx="11435366" cy="4351338"/>
          </a:xfrm>
        </p:spPr>
        <p:txBody>
          <a:bodyPr>
            <a:normAutofit/>
          </a:bodyPr>
          <a:lstStyle/>
          <a:p>
            <a:pPr algn="just"/>
            <a:r>
              <a:rPr lang="hu-HU" sz="3000" dirty="0" err="1">
                <a:latin typeface="Book Antiqua" panose="02040602050305030304" pitchFamily="18" charset="0"/>
              </a:rPr>
              <a:t>m</a:t>
            </a:r>
            <a:r>
              <a:rPr lang="en-US" sz="3000" dirty="0" err="1">
                <a:latin typeface="Book Antiqua" panose="02040602050305030304" pitchFamily="18" charset="0"/>
              </a:rPr>
              <a:t>odernebb</a:t>
            </a:r>
            <a:r>
              <a:rPr lang="en-US" sz="3000" dirty="0">
                <a:latin typeface="Book Antiqua" panose="02040602050305030304" pitchFamily="18" charset="0"/>
              </a:rPr>
              <a:t>, </a:t>
            </a:r>
            <a:r>
              <a:rPr lang="en-US" sz="3000" dirty="0" err="1">
                <a:latin typeface="Book Antiqua" panose="02040602050305030304" pitchFamily="18" charset="0"/>
              </a:rPr>
              <a:t>az</a:t>
            </a:r>
            <a:r>
              <a:rPr lang="en-US" sz="3000" dirty="0">
                <a:latin typeface="Book Antiqua" panose="02040602050305030304" pitchFamily="18" charset="0"/>
              </a:rPr>
              <a:t> </a:t>
            </a:r>
            <a:r>
              <a:rPr lang="en-US" sz="3000" dirty="0" err="1">
                <a:latin typeface="Book Antiqua" panose="02040602050305030304" pitchFamily="18" charset="0"/>
              </a:rPr>
              <a:t>avangárd</a:t>
            </a:r>
            <a:r>
              <a:rPr lang="en-US" sz="3000" dirty="0">
                <a:latin typeface="Book Antiqua" panose="02040602050305030304" pitchFamily="18" charset="0"/>
              </a:rPr>
              <a:t> </a:t>
            </a:r>
            <a:r>
              <a:rPr lang="en-US" sz="3000" dirty="0" err="1">
                <a:latin typeface="Book Antiqua" panose="02040602050305030304" pitchFamily="18" charset="0"/>
              </a:rPr>
              <a:t>szabadvershez</a:t>
            </a:r>
            <a:r>
              <a:rPr lang="en-US" sz="3000" dirty="0">
                <a:latin typeface="Book Antiqua" panose="02040602050305030304" pitchFamily="18" charset="0"/>
              </a:rPr>
              <a:t> </a:t>
            </a:r>
            <a:r>
              <a:rPr lang="en-US" sz="3000" dirty="0" err="1">
                <a:latin typeface="Book Antiqua" panose="02040602050305030304" pitchFamily="18" charset="0"/>
              </a:rPr>
              <a:t>kötődő</a:t>
            </a:r>
            <a:r>
              <a:rPr lang="en-US" sz="3000" dirty="0">
                <a:latin typeface="Book Antiqua" panose="02040602050305030304" pitchFamily="18" charset="0"/>
              </a:rPr>
              <a:t> forma</a:t>
            </a:r>
            <a:endParaRPr lang="hu-HU" sz="3000" dirty="0">
              <a:latin typeface="Book Antiqua" panose="02040602050305030304" pitchFamily="18" charset="0"/>
            </a:endParaRPr>
          </a:p>
          <a:p>
            <a:pPr algn="just"/>
            <a:r>
              <a:rPr lang="hu-HU" sz="3000" dirty="0" err="1">
                <a:latin typeface="Book Antiqua" panose="02040602050305030304" pitchFamily="18" charset="0"/>
              </a:rPr>
              <a:t>erdélyi-transzilván</a:t>
            </a:r>
            <a:r>
              <a:rPr lang="en-US" sz="3000" dirty="0">
                <a:latin typeface="Book Antiqua" panose="02040602050305030304" pitchFamily="18" charset="0"/>
              </a:rPr>
              <a:t> </a:t>
            </a:r>
            <a:r>
              <a:rPr lang="en-US" sz="3000" dirty="0" err="1">
                <a:latin typeface="Book Antiqua" panose="02040602050305030304" pitchFamily="18" charset="0"/>
              </a:rPr>
              <a:t>hagyományhoz</a:t>
            </a:r>
            <a:r>
              <a:rPr lang="en-US" sz="3000" dirty="0">
                <a:latin typeface="Book Antiqua" panose="02040602050305030304" pitchFamily="18" charset="0"/>
              </a:rPr>
              <a:t> </a:t>
            </a:r>
            <a:r>
              <a:rPr lang="en-US" sz="3000" dirty="0" err="1">
                <a:latin typeface="Book Antiqua" panose="02040602050305030304" pitchFamily="18" charset="0"/>
              </a:rPr>
              <a:t>kötődő</a:t>
            </a:r>
            <a:r>
              <a:rPr lang="en-US" sz="3000" dirty="0">
                <a:latin typeface="Book Antiqua" panose="02040602050305030304" pitchFamily="18" charset="0"/>
              </a:rPr>
              <a:t> </a:t>
            </a:r>
            <a:r>
              <a:rPr lang="en-US" sz="3000" dirty="0" err="1">
                <a:latin typeface="Book Antiqua" panose="02040602050305030304" pitchFamily="18" charset="0"/>
              </a:rPr>
              <a:t>metaforikus</a:t>
            </a:r>
            <a:r>
              <a:rPr lang="en-US" sz="3000" dirty="0">
                <a:latin typeface="Book Antiqua" panose="02040602050305030304" pitchFamily="18" charset="0"/>
              </a:rPr>
              <a:t> </a:t>
            </a:r>
            <a:r>
              <a:rPr lang="en-US" sz="3000" dirty="0" err="1">
                <a:latin typeface="Book Antiqua" panose="02040602050305030304" pitchFamily="18" charset="0"/>
              </a:rPr>
              <a:t>tájlíra</a:t>
            </a:r>
            <a:endParaRPr lang="hu-HU" sz="3000" dirty="0">
              <a:latin typeface="Book Antiqua" panose="02040602050305030304" pitchFamily="18" charset="0"/>
            </a:endParaRPr>
          </a:p>
          <a:p>
            <a:pPr algn="just"/>
            <a:r>
              <a:rPr lang="en-US" sz="3000" dirty="0" err="1">
                <a:latin typeface="Book Antiqua" panose="02040602050305030304" pitchFamily="18" charset="0"/>
              </a:rPr>
              <a:t>erőteljes</a:t>
            </a:r>
            <a:r>
              <a:rPr lang="en-US" sz="3000" dirty="0">
                <a:latin typeface="Book Antiqua" panose="02040602050305030304" pitchFamily="18" charset="0"/>
              </a:rPr>
              <a:t> </a:t>
            </a:r>
            <a:r>
              <a:rPr lang="en-US" sz="3000" dirty="0" err="1">
                <a:latin typeface="Book Antiqua" panose="02040602050305030304" pitchFamily="18" charset="0"/>
              </a:rPr>
              <a:t>képi</a:t>
            </a:r>
            <a:r>
              <a:rPr lang="en-US" sz="3000" dirty="0">
                <a:latin typeface="Book Antiqua" panose="02040602050305030304" pitchFamily="18" charset="0"/>
              </a:rPr>
              <a:t> </a:t>
            </a:r>
            <a:r>
              <a:rPr lang="en-US" sz="3000" dirty="0" err="1">
                <a:latin typeface="Book Antiqua" panose="02040602050305030304" pitchFamily="18" charset="0"/>
              </a:rPr>
              <a:t>telítettség</a:t>
            </a:r>
            <a:r>
              <a:rPr lang="en-US" sz="3000" dirty="0">
                <a:latin typeface="Book Antiqua" panose="02040602050305030304" pitchFamily="18" charset="0"/>
              </a:rPr>
              <a:t> </a:t>
            </a:r>
            <a:r>
              <a:rPr lang="en-US" sz="3000" dirty="0" err="1">
                <a:latin typeface="Book Antiqua" panose="02040602050305030304" pitchFamily="18" charset="0"/>
              </a:rPr>
              <a:t>és</a:t>
            </a:r>
            <a:r>
              <a:rPr lang="en-US" sz="3000" dirty="0">
                <a:latin typeface="Book Antiqua" panose="02040602050305030304" pitchFamily="18" charset="0"/>
              </a:rPr>
              <a:t> </a:t>
            </a:r>
            <a:r>
              <a:rPr lang="en-US" sz="3000" dirty="0" err="1">
                <a:latin typeface="Book Antiqua" panose="02040602050305030304" pitchFamily="18" charset="0"/>
              </a:rPr>
              <a:t>epikus</a:t>
            </a:r>
            <a:r>
              <a:rPr lang="en-US" sz="3000" dirty="0">
                <a:latin typeface="Book Antiqua" panose="02040602050305030304" pitchFamily="18" charset="0"/>
              </a:rPr>
              <a:t> </a:t>
            </a:r>
            <a:r>
              <a:rPr lang="en-US" sz="3000" dirty="0" err="1">
                <a:latin typeface="Book Antiqua" panose="02040602050305030304" pitchFamily="18" charset="0"/>
              </a:rPr>
              <a:t>tartalom</a:t>
            </a:r>
            <a:endParaRPr lang="hu-HU" sz="3000" dirty="0">
              <a:latin typeface="Book Antiqua" panose="02040602050305030304" pitchFamily="18" charset="0"/>
            </a:endParaRPr>
          </a:p>
          <a:p>
            <a:pPr algn="just"/>
            <a:r>
              <a:rPr lang="en-US" sz="3000" dirty="0" err="1">
                <a:latin typeface="Book Antiqua" panose="02040602050305030304" pitchFamily="18" charset="0"/>
              </a:rPr>
              <a:t>anekdotá</a:t>
            </a:r>
            <a:r>
              <a:rPr lang="hu-HU" sz="3000" dirty="0" err="1">
                <a:latin typeface="Book Antiqua" panose="02040602050305030304" pitchFamily="18" charset="0"/>
              </a:rPr>
              <a:t>zó</a:t>
            </a:r>
            <a:r>
              <a:rPr lang="en-US" sz="3000" dirty="0">
                <a:latin typeface="Book Antiqua" panose="02040602050305030304" pitchFamily="18" charset="0"/>
              </a:rPr>
              <a:t> </a:t>
            </a:r>
            <a:r>
              <a:rPr lang="en-US" sz="3000" dirty="0" err="1">
                <a:latin typeface="Book Antiqua" panose="02040602050305030304" pitchFamily="18" charset="0"/>
              </a:rPr>
              <a:t>hajlam</a:t>
            </a:r>
            <a:r>
              <a:rPr lang="en-US" sz="3000" dirty="0">
                <a:latin typeface="Book Antiqua" panose="02040602050305030304" pitchFamily="18" charset="0"/>
              </a:rPr>
              <a:t> </a:t>
            </a:r>
            <a:r>
              <a:rPr lang="en-US" sz="3000" dirty="0" err="1">
                <a:latin typeface="Book Antiqua" panose="02040602050305030304" pitchFamily="18" charset="0"/>
              </a:rPr>
              <a:t>és</a:t>
            </a:r>
            <a:r>
              <a:rPr lang="en-US" sz="3000" dirty="0">
                <a:latin typeface="Book Antiqua" panose="02040602050305030304" pitchFamily="18" charset="0"/>
              </a:rPr>
              <a:t> </a:t>
            </a:r>
            <a:r>
              <a:rPr lang="en-US" sz="3000" dirty="0" err="1">
                <a:latin typeface="Book Antiqua" panose="02040602050305030304" pitchFamily="18" charset="0"/>
              </a:rPr>
              <a:t>tragikus</a:t>
            </a:r>
            <a:r>
              <a:rPr lang="en-US" sz="3000" dirty="0">
                <a:latin typeface="Book Antiqua" panose="02040602050305030304" pitchFamily="18" charset="0"/>
              </a:rPr>
              <a:t> </a:t>
            </a:r>
            <a:r>
              <a:rPr lang="en-US" sz="3000" dirty="0" err="1">
                <a:latin typeface="Book Antiqua" panose="02040602050305030304" pitchFamily="18" charset="0"/>
              </a:rPr>
              <a:t>hangütés</a:t>
            </a:r>
            <a:r>
              <a:rPr lang="hu-HU" sz="3000" dirty="0">
                <a:latin typeface="Book Antiqua" panose="02040602050305030304" pitchFamily="18" charset="0"/>
              </a:rPr>
              <a:t> keveredése</a:t>
            </a:r>
          </a:p>
          <a:p>
            <a:pPr algn="just"/>
            <a:r>
              <a:rPr lang="hu-HU" sz="3000" dirty="0">
                <a:latin typeface="Book Antiqua" panose="02040602050305030304" pitchFamily="18" charset="0"/>
              </a:rPr>
              <a:t>programmá válik számára mozgósító erejű, közvetlen hangvételű népi képviselet, a „közteherviselés” morális eszménye</a:t>
            </a:r>
            <a:endParaRPr lang="en-US" sz="3000" dirty="0">
              <a:latin typeface="Book Antiqua" panose="02040602050305030304" pitchFamily="18" charset="0"/>
            </a:endParaRPr>
          </a:p>
        </p:txBody>
      </p:sp>
    </p:spTree>
    <p:extLst>
      <p:ext uri="{BB962C8B-B14F-4D97-AF65-F5344CB8AC3E}">
        <p14:creationId xmlns:p14="http://schemas.microsoft.com/office/powerpoint/2010/main" val="3120612422"/>
      </p:ext>
    </p:extLst>
  </p:cSld>
  <p:clrMapOvr>
    <a:masterClrMapping/>
  </p:clrMapOvr>
  <p:transition spd="med">
    <p:circl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210613"/>
          </a:xfrm>
        </p:spPr>
        <p:txBody>
          <a:bodyPr/>
          <a:lstStyle/>
          <a:p>
            <a:pPr algn="ctr"/>
            <a:r>
              <a:rPr lang="en-US" b="1" dirty="0">
                <a:latin typeface="Book Antiqua" panose="02040602050305030304" pitchFamily="18" charset="0"/>
              </a:rPr>
              <a:t>K</a:t>
            </a:r>
            <a:r>
              <a:rPr lang="hu-HU" b="1" dirty="0" err="1">
                <a:latin typeface="Book Antiqua" panose="02040602050305030304" pitchFamily="18" charset="0"/>
              </a:rPr>
              <a:t>ányádi</a:t>
            </a:r>
            <a:r>
              <a:rPr lang="hu-HU" b="1" dirty="0">
                <a:latin typeface="Book Antiqua" panose="02040602050305030304" pitchFamily="18" charset="0"/>
              </a:rPr>
              <a:t> Sándor élete</a:t>
            </a:r>
            <a:endParaRPr lang="en-US" b="1" dirty="0">
              <a:latin typeface="Book Antiqua" panose="02040602050305030304" pitchFamily="18" charset="0"/>
            </a:endParaRPr>
          </a:p>
        </p:txBody>
      </p:sp>
      <p:sp>
        <p:nvSpPr>
          <p:cNvPr id="3" name="Content Placeholder 2"/>
          <p:cNvSpPr>
            <a:spLocks noGrp="1"/>
          </p:cNvSpPr>
          <p:nvPr>
            <p:ph idx="1"/>
          </p:nvPr>
        </p:nvSpPr>
        <p:spPr>
          <a:xfrm>
            <a:off x="-4438" y="1210614"/>
            <a:ext cx="12192000" cy="5853447"/>
          </a:xfrm>
        </p:spPr>
        <p:txBody>
          <a:bodyPr>
            <a:normAutofit/>
          </a:bodyPr>
          <a:lstStyle/>
          <a:p>
            <a:pPr marL="0" indent="0" algn="just">
              <a:buNone/>
            </a:pPr>
            <a:r>
              <a:rPr lang="hu-HU" sz="3200" dirty="0">
                <a:latin typeface="Book Antiqua" panose="02040602050305030304" pitchFamily="18" charset="0"/>
                <a:ea typeface="Calibri" panose="020F0502020204030204" pitchFamily="34" charset="0"/>
              </a:rPr>
              <a:t>1929. május 10-én született az udvarhelyszéki </a:t>
            </a:r>
            <a:r>
              <a:rPr lang="hu-HU" sz="3200" dirty="0" err="1">
                <a:latin typeface="Book Antiqua" panose="02040602050305030304" pitchFamily="18" charset="0"/>
                <a:ea typeface="Calibri" panose="020F0502020204030204" pitchFamily="34" charset="0"/>
              </a:rPr>
              <a:t>Nagygalambfalván</a:t>
            </a:r>
            <a:r>
              <a:rPr lang="hu-HU" sz="3200" dirty="0">
                <a:latin typeface="Book Antiqua" panose="02040602050305030304" pitchFamily="18" charset="0"/>
                <a:ea typeface="Calibri" panose="020F0502020204030204" pitchFamily="34" charset="0"/>
              </a:rPr>
              <a:t>.</a:t>
            </a:r>
            <a:endParaRPr lang="en-US" sz="3200" dirty="0">
              <a:latin typeface="Book Antiqua" panose="0204060205030503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67437"/>
            <a:ext cx="8603087" cy="482313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3087" y="1867437"/>
            <a:ext cx="3617353" cy="4823138"/>
          </a:xfrm>
          <a:prstGeom prst="rect">
            <a:avLst/>
          </a:prstGeom>
        </p:spPr>
      </p:pic>
    </p:spTree>
    <p:extLst>
      <p:ext uri="{BB962C8B-B14F-4D97-AF65-F5344CB8AC3E}">
        <p14:creationId xmlns:p14="http://schemas.microsoft.com/office/powerpoint/2010/main" val="1848531397"/>
      </p:ext>
    </p:extLst>
  </p:cSld>
  <p:clrMapOvr>
    <a:masterClrMapping/>
  </p:clrMapOvr>
  <p:transition spd="med">
    <p:circl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47730"/>
            <a:ext cx="12192000" cy="6510270"/>
          </a:xfrm>
        </p:spPr>
        <p:txBody>
          <a:bodyPr>
            <a:normAutofit/>
          </a:bodyPr>
          <a:lstStyle/>
          <a:p>
            <a:r>
              <a:rPr lang="hu-HU" sz="3400" i="1" dirty="0">
                <a:latin typeface="Book Antiqua" panose="02040602050305030304" pitchFamily="18" charset="0"/>
              </a:rPr>
              <a:t>„Az a környezet, amelyből származom, önmagában is közösségi gondokat felvállaló </a:t>
            </a:r>
            <a:r>
              <a:rPr lang="hu-HU" sz="3400" i="1" dirty="0" err="1">
                <a:latin typeface="Book Antiqua" panose="02040602050305030304" pitchFamily="18" charset="0"/>
              </a:rPr>
              <a:t>mikrotársadalom</a:t>
            </a:r>
            <a:r>
              <a:rPr lang="hu-HU" sz="3400" i="1" dirty="0">
                <a:latin typeface="Book Antiqua" panose="02040602050305030304" pitchFamily="18" charset="0"/>
              </a:rPr>
              <a:t> volt, tehát már eleve, a szülői házból magammal hoztam ezt, ha nem is a mai értelemben vett politikai, de mindenképpen a közösségi, közteherviselési gondokból való részesedést. Az én gyermekkoromban még élt a székely közbirtokosság, élt és mind a mai napig él a kaláka is, az egymáson segítés sajátos formája… nálunk senki nem épít egyedül házat. Azonkívül valószínű, hogy az én indíttatásom, az, hogy írásra adtam a fejemet, szintén szerepet játszott. A magyar költészetnek olyan nagyságai befolyásoltak, mint Petőfi Sándor meg Ady Endre, és az ő költészetüktől semmi nem áll távolabb, mint a közösségtől való visszahúzódás, a közteherviseléstől való elfordulás…” </a:t>
            </a:r>
            <a:r>
              <a:rPr lang="hu-HU" dirty="0">
                <a:latin typeface="Book Antiqua" panose="02040602050305030304" pitchFamily="18" charset="0"/>
              </a:rPr>
              <a:t>(</a:t>
            </a:r>
            <a:r>
              <a:rPr lang="hu-HU" dirty="0" err="1">
                <a:latin typeface="Book Antiqua" panose="02040602050305030304" pitchFamily="18" charset="0"/>
              </a:rPr>
              <a:t>Kányádi</a:t>
            </a:r>
            <a:r>
              <a:rPr lang="hu-HU" dirty="0">
                <a:latin typeface="Book Antiqua" panose="02040602050305030304" pitchFamily="18" charset="0"/>
              </a:rPr>
              <a:t>)</a:t>
            </a:r>
            <a:endParaRPr lang="en-US" dirty="0">
              <a:latin typeface="Book Antiqua" panose="02040602050305030304" pitchFamily="18" charset="0"/>
            </a:endParaRPr>
          </a:p>
        </p:txBody>
      </p:sp>
    </p:spTree>
    <p:extLst>
      <p:ext uri="{BB962C8B-B14F-4D97-AF65-F5344CB8AC3E}">
        <p14:creationId xmlns:p14="http://schemas.microsoft.com/office/powerpoint/2010/main" val="463483731"/>
      </p:ext>
    </p:extLst>
  </p:cSld>
  <p:clrMapOvr>
    <a:masterClrMapping/>
  </p:clrMapOvr>
  <p:transition spd="med">
    <p:circl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335" y="0"/>
            <a:ext cx="11642502" cy="1325563"/>
          </a:xfrm>
        </p:spPr>
        <p:txBody>
          <a:bodyPr>
            <a:normAutofit/>
          </a:bodyPr>
          <a:lstStyle/>
          <a:p>
            <a:r>
              <a:rPr lang="hu-HU" sz="4000" b="1" dirty="0">
                <a:latin typeface="Book Antiqua" panose="02040602050305030304" pitchFamily="18" charset="0"/>
              </a:rPr>
              <a:t>Tájélmény</a:t>
            </a:r>
            <a:endParaRPr lang="en-US" sz="4000" b="1" dirty="0">
              <a:latin typeface="Book Antiqua" panose="02040602050305030304" pitchFamily="18" charset="0"/>
            </a:endParaRPr>
          </a:p>
        </p:txBody>
      </p:sp>
      <p:sp>
        <p:nvSpPr>
          <p:cNvPr id="3" name="Content Placeholder 2"/>
          <p:cNvSpPr>
            <a:spLocks noGrp="1"/>
          </p:cNvSpPr>
          <p:nvPr>
            <p:ph idx="1"/>
          </p:nvPr>
        </p:nvSpPr>
        <p:spPr>
          <a:xfrm>
            <a:off x="0" y="1043190"/>
            <a:ext cx="12192000" cy="5814810"/>
          </a:xfrm>
        </p:spPr>
        <p:txBody>
          <a:bodyPr>
            <a:normAutofit/>
          </a:bodyPr>
          <a:lstStyle/>
          <a:p>
            <a:pPr algn="just"/>
            <a:r>
              <a:rPr lang="en-US" sz="3000" dirty="0">
                <a:latin typeface="Book Antiqua" panose="02040602050305030304" pitchFamily="18" charset="0"/>
              </a:rPr>
              <a:t>A </a:t>
            </a:r>
            <a:r>
              <a:rPr lang="en-US" sz="3000" dirty="0" err="1">
                <a:latin typeface="Book Antiqua" panose="02040602050305030304" pitchFamily="18" charset="0"/>
              </a:rPr>
              <a:t>versek</a:t>
            </a:r>
            <a:r>
              <a:rPr lang="en-US" sz="3000" dirty="0">
                <a:latin typeface="Book Antiqua" panose="02040602050305030304" pitchFamily="18" charset="0"/>
              </a:rPr>
              <a:t> </a:t>
            </a:r>
            <a:r>
              <a:rPr lang="en-US" sz="3000" dirty="0" err="1">
                <a:latin typeface="Book Antiqua" panose="02040602050305030304" pitchFamily="18" charset="0"/>
              </a:rPr>
              <a:t>helyszíne</a:t>
            </a:r>
            <a:r>
              <a:rPr lang="en-US" sz="3000" dirty="0">
                <a:latin typeface="Book Antiqua" panose="02040602050305030304" pitchFamily="18" charset="0"/>
              </a:rPr>
              <a:t> a </a:t>
            </a:r>
            <a:r>
              <a:rPr lang="en-US" sz="3000" dirty="0" err="1">
                <a:latin typeface="Book Antiqua" panose="02040602050305030304" pitchFamily="18" charset="0"/>
              </a:rPr>
              <a:t>szülőföld</a:t>
            </a:r>
            <a:r>
              <a:rPr lang="en-US" sz="3000" dirty="0">
                <a:latin typeface="Book Antiqua" panose="02040602050305030304" pitchFamily="18" charset="0"/>
              </a:rPr>
              <a:t>, </a:t>
            </a:r>
            <a:r>
              <a:rPr lang="en-US" sz="3000" dirty="0" err="1">
                <a:latin typeface="Book Antiqua" panose="02040602050305030304" pitchFamily="18" charset="0"/>
              </a:rPr>
              <a:t>az</a:t>
            </a:r>
            <a:r>
              <a:rPr lang="en-US" sz="3000" dirty="0">
                <a:latin typeface="Book Antiqua" panose="02040602050305030304" pitchFamily="18" charset="0"/>
              </a:rPr>
              <a:t> </a:t>
            </a:r>
            <a:r>
              <a:rPr lang="en-US" sz="3000" dirty="0" err="1">
                <a:latin typeface="Book Antiqua" panose="02040602050305030304" pitchFamily="18" charset="0"/>
              </a:rPr>
              <a:t>erdélyi</a:t>
            </a:r>
            <a:r>
              <a:rPr lang="en-US" sz="3000" dirty="0">
                <a:latin typeface="Book Antiqua" panose="02040602050305030304" pitchFamily="18" charset="0"/>
              </a:rPr>
              <a:t> </a:t>
            </a:r>
            <a:r>
              <a:rPr lang="en-US" sz="3000" dirty="0" err="1">
                <a:latin typeface="Book Antiqua" panose="02040602050305030304" pitchFamily="18" charset="0"/>
              </a:rPr>
              <a:t>táj</a:t>
            </a:r>
            <a:r>
              <a:rPr lang="en-US" sz="3000" dirty="0">
                <a:latin typeface="Book Antiqua" panose="02040602050305030304" pitchFamily="18" charset="0"/>
              </a:rPr>
              <a:t>, a </a:t>
            </a:r>
            <a:r>
              <a:rPr lang="en-US" sz="3000" dirty="0" err="1">
                <a:latin typeface="Book Antiqua" panose="02040602050305030304" pitchFamily="18" charset="0"/>
              </a:rPr>
              <a:t>patriarchális</a:t>
            </a:r>
            <a:r>
              <a:rPr lang="en-US" sz="3000" dirty="0">
                <a:latin typeface="Book Antiqua" panose="02040602050305030304" pitchFamily="18" charset="0"/>
              </a:rPr>
              <a:t> </a:t>
            </a:r>
            <a:r>
              <a:rPr lang="en-US" sz="3000" dirty="0" err="1">
                <a:latin typeface="Book Antiqua" panose="02040602050305030304" pitchFamily="18" charset="0"/>
              </a:rPr>
              <a:t>falu</a:t>
            </a:r>
            <a:r>
              <a:rPr lang="en-US" sz="3000" dirty="0">
                <a:latin typeface="Book Antiqua" panose="02040602050305030304" pitchFamily="18" charset="0"/>
              </a:rPr>
              <a:t>.</a:t>
            </a:r>
            <a:endParaRPr lang="hu-HU" sz="3000" dirty="0">
              <a:latin typeface="Book Antiqua" panose="02040602050305030304" pitchFamily="18" charset="0"/>
            </a:endParaRPr>
          </a:p>
          <a:p>
            <a:pPr algn="just"/>
            <a:r>
              <a:rPr lang="en-US" sz="3000" dirty="0">
                <a:latin typeface="Book Antiqua" panose="02040602050305030304" pitchFamily="18" charset="0"/>
              </a:rPr>
              <a:t>A </a:t>
            </a:r>
            <a:r>
              <a:rPr lang="en-US" sz="3000" dirty="0" err="1">
                <a:latin typeface="Book Antiqua" panose="02040602050305030304" pitchFamily="18" charset="0"/>
              </a:rPr>
              <a:t>hiteles</a:t>
            </a:r>
            <a:r>
              <a:rPr lang="en-US" sz="3000" dirty="0">
                <a:latin typeface="Book Antiqua" panose="02040602050305030304" pitchFamily="18" charset="0"/>
              </a:rPr>
              <a:t> </a:t>
            </a:r>
            <a:r>
              <a:rPr lang="en-US" sz="3000" dirty="0" err="1">
                <a:latin typeface="Book Antiqua" panose="02040602050305030304" pitchFamily="18" charset="0"/>
              </a:rPr>
              <a:t>versalap</a:t>
            </a:r>
            <a:r>
              <a:rPr lang="en-US" sz="3000" dirty="0">
                <a:latin typeface="Book Antiqua" panose="02040602050305030304" pitchFamily="18" charset="0"/>
              </a:rPr>
              <a:t> </a:t>
            </a:r>
            <a:r>
              <a:rPr lang="en-US" sz="3000" dirty="0" err="1">
                <a:latin typeface="Book Antiqua" panose="02040602050305030304" pitchFamily="18" charset="0"/>
              </a:rPr>
              <a:t>Kányádi</a:t>
            </a:r>
            <a:r>
              <a:rPr lang="en-US" sz="3000" dirty="0">
                <a:latin typeface="Book Antiqua" panose="02040602050305030304" pitchFamily="18" charset="0"/>
              </a:rPr>
              <a:t> </a:t>
            </a:r>
            <a:r>
              <a:rPr lang="en-US" sz="3000" dirty="0" err="1">
                <a:latin typeface="Book Antiqua" panose="02040602050305030304" pitchFamily="18" charset="0"/>
              </a:rPr>
              <a:t>Sándor</a:t>
            </a:r>
            <a:r>
              <a:rPr lang="en-US" sz="3000" dirty="0">
                <a:latin typeface="Book Antiqua" panose="02040602050305030304" pitchFamily="18" charset="0"/>
              </a:rPr>
              <a:t> </a:t>
            </a:r>
            <a:r>
              <a:rPr lang="en-US" sz="3000" dirty="0" err="1">
                <a:latin typeface="Book Antiqua" panose="02040602050305030304" pitchFamily="18" charset="0"/>
              </a:rPr>
              <a:t>számára</a:t>
            </a:r>
            <a:r>
              <a:rPr lang="en-US" sz="3000" dirty="0">
                <a:latin typeface="Book Antiqua" panose="02040602050305030304" pitchFamily="18" charset="0"/>
              </a:rPr>
              <a:t> a </a:t>
            </a:r>
            <a:r>
              <a:rPr lang="en-US" sz="3000" dirty="0" err="1">
                <a:latin typeface="Book Antiqua" panose="02040602050305030304" pitchFamily="18" charset="0"/>
              </a:rPr>
              <a:t>gyermekkor</a:t>
            </a:r>
            <a:r>
              <a:rPr lang="en-US" sz="3000" dirty="0">
                <a:latin typeface="Book Antiqua" panose="02040602050305030304" pitchFamily="18" charset="0"/>
              </a:rPr>
              <a:t> </a:t>
            </a:r>
            <a:r>
              <a:rPr lang="en-US" sz="3000" dirty="0" err="1">
                <a:latin typeface="Book Antiqua" panose="02040602050305030304" pitchFamily="18" charset="0"/>
              </a:rPr>
              <a:t>paraszti</a:t>
            </a:r>
            <a:r>
              <a:rPr lang="en-US" sz="3000" dirty="0">
                <a:latin typeface="Book Antiqua" panose="02040602050305030304" pitchFamily="18" charset="0"/>
              </a:rPr>
              <a:t>, </a:t>
            </a:r>
            <a:r>
              <a:rPr lang="en-US" sz="3000" dirty="0" err="1">
                <a:latin typeface="Book Antiqua" panose="02040602050305030304" pitchFamily="18" charset="0"/>
              </a:rPr>
              <a:t>falusi</a:t>
            </a:r>
            <a:r>
              <a:rPr lang="en-US" sz="3000" dirty="0">
                <a:latin typeface="Book Antiqua" panose="02040602050305030304" pitchFamily="18" charset="0"/>
              </a:rPr>
              <a:t> </a:t>
            </a:r>
            <a:r>
              <a:rPr lang="en-US" sz="3000" dirty="0" err="1">
                <a:latin typeface="Book Antiqua" panose="02040602050305030304" pitchFamily="18" charset="0"/>
              </a:rPr>
              <a:t>közösségének</a:t>
            </a:r>
            <a:r>
              <a:rPr lang="en-US" sz="3000" dirty="0">
                <a:latin typeface="Book Antiqua" panose="02040602050305030304" pitchFamily="18" charset="0"/>
              </a:rPr>
              <a:t> </a:t>
            </a:r>
            <a:r>
              <a:rPr lang="hu-HU" sz="3000" dirty="0">
                <a:latin typeface="Book Antiqua" panose="02040602050305030304" pitchFamily="18" charset="0"/>
              </a:rPr>
              <a:t>a </a:t>
            </a:r>
            <a:r>
              <a:rPr lang="en-US" sz="3000" dirty="0" err="1">
                <a:latin typeface="Book Antiqua" panose="02040602050305030304" pitchFamily="18" charset="0"/>
              </a:rPr>
              <a:t>mikrovilága</a:t>
            </a:r>
            <a:r>
              <a:rPr lang="en-US" sz="3000" dirty="0">
                <a:latin typeface="Book Antiqua" panose="02040602050305030304" pitchFamily="18" charset="0"/>
              </a:rPr>
              <a:t>, </a:t>
            </a:r>
            <a:r>
              <a:rPr lang="en-US" sz="3000" dirty="0" err="1">
                <a:latin typeface="Book Antiqua" panose="02040602050305030304" pitchFamily="18" charset="0"/>
              </a:rPr>
              <a:t>ahol</a:t>
            </a:r>
            <a:r>
              <a:rPr lang="en-US" sz="3000" dirty="0">
                <a:latin typeface="Book Antiqua" panose="02040602050305030304" pitchFamily="18" charset="0"/>
              </a:rPr>
              <a:t> </a:t>
            </a:r>
            <a:r>
              <a:rPr lang="en-US" sz="3000" dirty="0" err="1">
                <a:latin typeface="Book Antiqua" panose="02040602050305030304" pitchFamily="18" charset="0"/>
              </a:rPr>
              <a:t>mitikus</a:t>
            </a:r>
            <a:r>
              <a:rPr lang="en-US" sz="3000" dirty="0">
                <a:latin typeface="Book Antiqua" panose="02040602050305030304" pitchFamily="18" charset="0"/>
              </a:rPr>
              <a:t> </a:t>
            </a:r>
            <a:r>
              <a:rPr lang="en-US" sz="3000" dirty="0" err="1">
                <a:latin typeface="Book Antiqua" panose="02040602050305030304" pitchFamily="18" charset="0"/>
              </a:rPr>
              <a:t>egységben</a:t>
            </a:r>
            <a:r>
              <a:rPr lang="en-US" sz="3000" dirty="0">
                <a:latin typeface="Book Antiqua" panose="02040602050305030304" pitchFamily="18" charset="0"/>
              </a:rPr>
              <a:t> </a:t>
            </a:r>
            <a:r>
              <a:rPr lang="en-US" sz="3000" dirty="0" err="1">
                <a:latin typeface="Book Antiqua" panose="02040602050305030304" pitchFamily="18" charset="0"/>
              </a:rPr>
              <a:t>él</a:t>
            </a:r>
            <a:r>
              <a:rPr lang="en-US" sz="3000" dirty="0">
                <a:latin typeface="Book Antiqua" panose="02040602050305030304" pitchFamily="18" charset="0"/>
              </a:rPr>
              <a:t> </a:t>
            </a:r>
            <a:r>
              <a:rPr lang="hu-HU" sz="3000" dirty="0">
                <a:latin typeface="Book Antiqua" panose="02040602050305030304" pitchFamily="18" charset="0"/>
              </a:rPr>
              <a:t>az </a:t>
            </a:r>
            <a:r>
              <a:rPr lang="en-US" sz="3000" dirty="0">
                <a:latin typeface="Book Antiqua" panose="02040602050305030304" pitchFamily="18" charset="0"/>
              </a:rPr>
              <a:t>ember </a:t>
            </a:r>
            <a:r>
              <a:rPr lang="en-US" sz="3000" dirty="0" err="1">
                <a:latin typeface="Book Antiqua" panose="02040602050305030304" pitchFamily="18" charset="0"/>
              </a:rPr>
              <a:t>és</a:t>
            </a:r>
            <a:r>
              <a:rPr lang="en-US" sz="3000" dirty="0">
                <a:latin typeface="Book Antiqua" panose="02040602050305030304" pitchFamily="18" charset="0"/>
              </a:rPr>
              <a:t> </a:t>
            </a:r>
            <a:r>
              <a:rPr lang="hu-HU" sz="3000" dirty="0">
                <a:latin typeface="Book Antiqua" panose="02040602050305030304" pitchFamily="18" charset="0"/>
              </a:rPr>
              <a:t>a </a:t>
            </a:r>
            <a:r>
              <a:rPr lang="en-US" sz="3000" dirty="0" err="1">
                <a:latin typeface="Book Antiqua" panose="02040602050305030304" pitchFamily="18" charset="0"/>
              </a:rPr>
              <a:t>táj</a:t>
            </a:r>
            <a:r>
              <a:rPr lang="en-US" sz="3000" dirty="0">
                <a:latin typeface="Book Antiqua" panose="02040602050305030304" pitchFamily="18" charset="0"/>
              </a:rPr>
              <a:t>, </a:t>
            </a:r>
            <a:r>
              <a:rPr lang="hu-HU" sz="3000" dirty="0">
                <a:latin typeface="Book Antiqua" panose="02040602050305030304" pitchFamily="18" charset="0"/>
              </a:rPr>
              <a:t>az </a:t>
            </a:r>
            <a:r>
              <a:rPr lang="en-US" sz="3000" dirty="0">
                <a:latin typeface="Book Antiqua" panose="02040602050305030304" pitchFamily="18" charset="0"/>
              </a:rPr>
              <a:t>ember </a:t>
            </a:r>
            <a:r>
              <a:rPr lang="en-US" sz="3000" dirty="0" err="1">
                <a:latin typeface="Book Antiqua" panose="02040602050305030304" pitchFamily="18" charset="0"/>
              </a:rPr>
              <a:t>és</a:t>
            </a:r>
            <a:r>
              <a:rPr lang="en-US" sz="3000" dirty="0">
                <a:latin typeface="Book Antiqua" panose="02040602050305030304" pitchFamily="18" charset="0"/>
              </a:rPr>
              <a:t> </a:t>
            </a:r>
            <a:r>
              <a:rPr lang="hu-HU" sz="3000" dirty="0">
                <a:latin typeface="Book Antiqua" panose="02040602050305030304" pitchFamily="18" charset="0"/>
              </a:rPr>
              <a:t>az </a:t>
            </a:r>
            <a:r>
              <a:rPr lang="en-US" sz="3000" dirty="0" err="1">
                <a:latin typeface="Book Antiqua" panose="02040602050305030304" pitchFamily="18" charset="0"/>
              </a:rPr>
              <a:t>eszköz</a:t>
            </a:r>
            <a:r>
              <a:rPr lang="en-US" sz="3000" dirty="0">
                <a:latin typeface="Book Antiqua" panose="02040602050305030304" pitchFamily="18" charset="0"/>
              </a:rPr>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9031" y="3052293"/>
            <a:ext cx="5074276" cy="380570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915" y="2910625"/>
            <a:ext cx="2960531" cy="3947375"/>
          </a:xfrm>
          <a:prstGeom prst="rect">
            <a:avLst/>
          </a:prstGeom>
        </p:spPr>
      </p:pic>
    </p:spTree>
    <p:extLst>
      <p:ext uri="{BB962C8B-B14F-4D97-AF65-F5344CB8AC3E}">
        <p14:creationId xmlns:p14="http://schemas.microsoft.com/office/powerpoint/2010/main" val="2613683482"/>
      </p:ext>
    </p:extLst>
  </p:cSld>
  <p:clrMapOvr>
    <a:masterClrMapping/>
  </p:clrMapOvr>
  <p:transition spd="med">
    <p:circl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8461075" cy="914400"/>
          </a:xfrm>
        </p:spPr>
        <p:txBody>
          <a:bodyPr>
            <a:normAutofit/>
          </a:bodyPr>
          <a:lstStyle/>
          <a:p>
            <a:pPr algn="ctr"/>
            <a:r>
              <a:rPr lang="en-US" sz="4000" b="1" i="1" dirty="0" err="1">
                <a:latin typeface="Book Antiqua" panose="02040602050305030304" pitchFamily="18" charset="0"/>
              </a:rPr>
              <a:t>Öreg</a:t>
            </a:r>
            <a:r>
              <a:rPr lang="en-US" sz="4000" b="1" i="1" dirty="0">
                <a:latin typeface="Book Antiqua" panose="02040602050305030304" pitchFamily="18" charset="0"/>
              </a:rPr>
              <a:t> </a:t>
            </a:r>
            <a:r>
              <a:rPr lang="en-US" sz="4000" b="1" i="1" dirty="0" err="1">
                <a:latin typeface="Book Antiqua" panose="02040602050305030304" pitchFamily="18" charset="0"/>
              </a:rPr>
              <a:t>kút</a:t>
            </a:r>
            <a:r>
              <a:rPr lang="en-US" sz="4000" b="1" i="1" dirty="0">
                <a:latin typeface="Book Antiqua" panose="02040602050305030304" pitchFamily="18" charset="0"/>
              </a:rPr>
              <a:t> </a:t>
            </a:r>
            <a:r>
              <a:rPr lang="en-US" sz="4000" b="1" i="1" dirty="0" err="1">
                <a:latin typeface="Book Antiqua" panose="02040602050305030304" pitchFamily="18" charset="0"/>
              </a:rPr>
              <a:t>az</a:t>
            </a:r>
            <a:r>
              <a:rPr lang="en-US" sz="4000" b="1" i="1" dirty="0">
                <a:latin typeface="Book Antiqua" panose="02040602050305030304" pitchFamily="18" charset="0"/>
              </a:rPr>
              <a:t> </a:t>
            </a:r>
            <a:r>
              <a:rPr lang="en-US" sz="4000" b="1" i="1" dirty="0" err="1">
                <a:latin typeface="Book Antiqua" panose="02040602050305030304" pitchFamily="18" charset="0"/>
              </a:rPr>
              <a:t>utca</a:t>
            </a:r>
            <a:r>
              <a:rPr lang="en-US" sz="4000" b="1" i="1" dirty="0">
                <a:latin typeface="Book Antiqua" panose="02040602050305030304" pitchFamily="18" charset="0"/>
              </a:rPr>
              <a:t> </a:t>
            </a:r>
            <a:r>
              <a:rPr lang="en-US" sz="4000" b="1" i="1" dirty="0" err="1">
                <a:latin typeface="Book Antiqua" panose="02040602050305030304" pitchFamily="18" charset="0"/>
              </a:rPr>
              <a:t>szádán</a:t>
            </a:r>
            <a:endParaRPr lang="en-US" sz="4000" b="1" i="1" dirty="0">
              <a:latin typeface="Book Antiqua" panose="02040602050305030304" pitchFamily="18" charset="0"/>
            </a:endParaRPr>
          </a:p>
        </p:txBody>
      </p:sp>
      <p:sp>
        <p:nvSpPr>
          <p:cNvPr id="3" name="Content Placeholder 2"/>
          <p:cNvSpPr>
            <a:spLocks noGrp="1"/>
          </p:cNvSpPr>
          <p:nvPr>
            <p:ph idx="1"/>
          </p:nvPr>
        </p:nvSpPr>
        <p:spPr>
          <a:xfrm>
            <a:off x="193184" y="914401"/>
            <a:ext cx="9030330" cy="5769734"/>
          </a:xfrm>
        </p:spPr>
        <p:txBody>
          <a:bodyPr numCol="2">
            <a:normAutofit fontScale="85000" lnSpcReduction="20000"/>
          </a:bodyPr>
          <a:lstStyle/>
          <a:p>
            <a:pPr marL="0" indent="0">
              <a:buNone/>
            </a:pPr>
            <a:r>
              <a:rPr lang="hu-HU" i="1" dirty="0">
                <a:latin typeface="Book Antiqua" panose="02040602050305030304" pitchFamily="18" charset="0"/>
              </a:rPr>
              <a:t>Öreg kút az utca szádán,</a:t>
            </a:r>
          </a:p>
          <a:p>
            <a:pPr marL="0" indent="0">
              <a:buNone/>
            </a:pPr>
            <a:r>
              <a:rPr lang="hu-HU" i="1" dirty="0">
                <a:latin typeface="Book Antiqua" panose="02040602050305030304" pitchFamily="18" charset="0"/>
              </a:rPr>
              <a:t>öreg asszony ül a káván.</a:t>
            </a:r>
          </a:p>
          <a:p>
            <a:pPr marL="0" indent="0">
              <a:buNone/>
            </a:pPr>
            <a:r>
              <a:rPr lang="hu-HU" i="1" dirty="0">
                <a:latin typeface="Book Antiqua" panose="02040602050305030304" pitchFamily="18" charset="0"/>
              </a:rPr>
              <a:t>Mint a botja, olyan görbe,</a:t>
            </a:r>
          </a:p>
          <a:p>
            <a:pPr marL="0" indent="0">
              <a:buNone/>
            </a:pPr>
            <a:r>
              <a:rPr lang="hu-HU" i="1" dirty="0">
                <a:latin typeface="Book Antiqua" panose="02040602050305030304" pitchFamily="18" charset="0"/>
              </a:rPr>
              <a:t>beleréved a vödörbe.</a:t>
            </a:r>
          </a:p>
          <a:p>
            <a:pPr marL="0" indent="0">
              <a:buNone/>
            </a:pPr>
            <a:endParaRPr lang="hu-HU" i="1" dirty="0">
              <a:latin typeface="Book Antiqua" panose="02040602050305030304" pitchFamily="18" charset="0"/>
            </a:endParaRPr>
          </a:p>
          <a:p>
            <a:pPr marL="0" indent="0">
              <a:buNone/>
            </a:pPr>
            <a:r>
              <a:rPr lang="hu-HU" i="1" dirty="0">
                <a:latin typeface="Book Antiqua" panose="02040602050305030304" pitchFamily="18" charset="0"/>
              </a:rPr>
              <a:t>Nézi magát, motyog, </a:t>
            </a:r>
            <a:r>
              <a:rPr lang="hu-HU" i="1" dirty="0" err="1">
                <a:latin typeface="Book Antiqua" panose="02040602050305030304" pitchFamily="18" charset="0"/>
              </a:rPr>
              <a:t>motyog</a:t>
            </a:r>
            <a:r>
              <a:rPr lang="hu-HU" i="1" dirty="0">
                <a:latin typeface="Book Antiqua" panose="02040602050305030304" pitchFamily="18" charset="0"/>
              </a:rPr>
              <a:t>.</a:t>
            </a:r>
          </a:p>
          <a:p>
            <a:pPr marL="0" indent="0">
              <a:buNone/>
            </a:pPr>
            <a:r>
              <a:rPr lang="hu-HU" i="1" dirty="0">
                <a:latin typeface="Book Antiqua" panose="02040602050305030304" pitchFamily="18" charset="0"/>
              </a:rPr>
              <a:t>Mosolyt próbál – be nagy dolog! –,</a:t>
            </a:r>
          </a:p>
          <a:p>
            <a:pPr marL="0" indent="0">
              <a:buNone/>
            </a:pPr>
            <a:r>
              <a:rPr lang="hu-HU" i="1" dirty="0">
                <a:latin typeface="Book Antiqua" panose="02040602050305030304" pitchFamily="18" charset="0"/>
              </a:rPr>
              <a:t>de a mosoly nem sikerül,</a:t>
            </a:r>
          </a:p>
          <a:p>
            <a:pPr marL="0" indent="0">
              <a:buNone/>
            </a:pPr>
            <a:r>
              <a:rPr lang="hu-HU" i="1" dirty="0">
                <a:latin typeface="Book Antiqua" panose="02040602050305030304" pitchFamily="18" charset="0"/>
              </a:rPr>
              <a:t>abbahagyja kedvetlenül.</a:t>
            </a:r>
          </a:p>
          <a:p>
            <a:pPr marL="0" indent="0">
              <a:buNone/>
            </a:pPr>
            <a:endParaRPr lang="hu-HU" i="1" dirty="0">
              <a:latin typeface="Book Antiqua" panose="02040602050305030304" pitchFamily="18" charset="0"/>
            </a:endParaRPr>
          </a:p>
          <a:p>
            <a:pPr marL="0" indent="0">
              <a:buNone/>
            </a:pPr>
            <a:r>
              <a:rPr lang="hu-HU" i="1" dirty="0">
                <a:latin typeface="Book Antiqua" panose="02040602050305030304" pitchFamily="18" charset="0"/>
              </a:rPr>
              <a:t>Jaj, mert az a </a:t>
            </a:r>
            <a:r>
              <a:rPr lang="hu-HU" i="1" dirty="0" err="1">
                <a:latin typeface="Book Antiqua" panose="02040602050305030304" pitchFamily="18" charset="0"/>
              </a:rPr>
              <a:t>félvödör</a:t>
            </a:r>
            <a:r>
              <a:rPr lang="hu-HU" i="1" dirty="0">
                <a:latin typeface="Book Antiqua" panose="02040602050305030304" pitchFamily="18" charset="0"/>
              </a:rPr>
              <a:t> víz</a:t>
            </a:r>
          </a:p>
          <a:p>
            <a:pPr marL="0" indent="0">
              <a:buNone/>
            </a:pPr>
            <a:r>
              <a:rPr lang="hu-HU" i="1" dirty="0">
                <a:latin typeface="Book Antiqua" panose="02040602050305030304" pitchFamily="18" charset="0"/>
              </a:rPr>
              <a:t>égeti, mint eleven tűz.</a:t>
            </a:r>
          </a:p>
          <a:p>
            <a:pPr marL="0" indent="0">
              <a:buNone/>
            </a:pPr>
            <a:r>
              <a:rPr lang="hu-HU" i="1" dirty="0">
                <a:latin typeface="Book Antiqua" panose="02040602050305030304" pitchFamily="18" charset="0"/>
              </a:rPr>
              <a:t>Ég a karja, ég a háta,</a:t>
            </a:r>
          </a:p>
          <a:p>
            <a:pPr marL="0" indent="0">
              <a:buNone/>
            </a:pPr>
            <a:r>
              <a:rPr lang="hu-HU" i="1" dirty="0">
                <a:latin typeface="Book Antiqua" panose="02040602050305030304" pitchFamily="18" charset="0"/>
              </a:rPr>
              <a:t>azért ült le a kávára.</a:t>
            </a:r>
          </a:p>
          <a:p>
            <a:pPr marL="0" indent="0">
              <a:buNone/>
            </a:pPr>
            <a:endParaRPr lang="hu-HU" i="1" dirty="0">
              <a:latin typeface="Book Antiqua" panose="02040602050305030304" pitchFamily="18" charset="0"/>
            </a:endParaRPr>
          </a:p>
          <a:p>
            <a:pPr marL="0" indent="0">
              <a:buNone/>
            </a:pPr>
            <a:r>
              <a:rPr lang="hu-HU" i="1" dirty="0">
                <a:latin typeface="Book Antiqua" panose="02040602050305030304" pitchFamily="18" charset="0"/>
              </a:rPr>
              <a:t>Én istenem, hányadik is!</a:t>
            </a:r>
          </a:p>
          <a:p>
            <a:pPr marL="0" indent="0">
              <a:buNone/>
            </a:pPr>
            <a:r>
              <a:rPr lang="hu-HU" i="1" dirty="0">
                <a:latin typeface="Book Antiqua" panose="02040602050305030304" pitchFamily="18" charset="0"/>
              </a:rPr>
              <a:t>Nincs a kútban most annyi víz,</a:t>
            </a:r>
          </a:p>
          <a:p>
            <a:pPr marL="0" indent="0">
              <a:buNone/>
            </a:pPr>
            <a:r>
              <a:rPr lang="hu-HU" i="1" dirty="0">
                <a:latin typeface="Book Antiqua" panose="02040602050305030304" pitchFamily="18" charset="0"/>
              </a:rPr>
              <a:t>amennyit ő eddigelé</a:t>
            </a:r>
          </a:p>
          <a:p>
            <a:pPr marL="0" indent="0">
              <a:buNone/>
            </a:pPr>
            <a:r>
              <a:rPr lang="hu-HU" i="1" dirty="0">
                <a:latin typeface="Book Antiqua" panose="02040602050305030304" pitchFamily="18" charset="0"/>
              </a:rPr>
              <a:t>húzott reggel s estefelé.</a:t>
            </a:r>
          </a:p>
          <a:p>
            <a:pPr marL="0" indent="0">
              <a:buNone/>
            </a:pPr>
            <a:endParaRPr lang="hu-HU" i="1" dirty="0">
              <a:latin typeface="Book Antiqua" panose="02040602050305030304" pitchFamily="18" charset="0"/>
            </a:endParaRPr>
          </a:p>
          <a:p>
            <a:pPr marL="0" indent="0">
              <a:buNone/>
            </a:pPr>
            <a:r>
              <a:rPr lang="hu-HU" i="1" dirty="0">
                <a:latin typeface="Book Antiqua" panose="02040602050305030304" pitchFamily="18" charset="0"/>
              </a:rPr>
              <a:t>Ha az a víz egybefolyna,</a:t>
            </a:r>
          </a:p>
          <a:p>
            <a:pPr marL="0" indent="0">
              <a:buNone/>
            </a:pPr>
            <a:r>
              <a:rPr lang="hu-HU" i="1" dirty="0">
                <a:latin typeface="Book Antiqua" panose="02040602050305030304" pitchFamily="18" charset="0"/>
              </a:rPr>
              <a:t>fél falunak elég volna.</a:t>
            </a:r>
          </a:p>
          <a:p>
            <a:pPr marL="0" indent="0">
              <a:buNone/>
            </a:pPr>
            <a:r>
              <a:rPr lang="hu-HU" i="1" dirty="0">
                <a:latin typeface="Book Antiqua" panose="02040602050305030304" pitchFamily="18" charset="0"/>
              </a:rPr>
              <a:t>Nagy tó lenne, talán tenger,</a:t>
            </a:r>
          </a:p>
          <a:p>
            <a:pPr marL="0" indent="0">
              <a:buNone/>
            </a:pPr>
            <a:r>
              <a:rPr lang="hu-HU" i="1" dirty="0">
                <a:latin typeface="Book Antiqua" panose="02040602050305030304" pitchFamily="18" charset="0"/>
              </a:rPr>
              <a:t>elsírt, lenyelt könnyeivel.</a:t>
            </a:r>
          </a:p>
          <a:p>
            <a:pPr marL="0" indent="0">
              <a:buNone/>
            </a:pPr>
            <a:endParaRPr lang="hu-HU" i="1" dirty="0">
              <a:latin typeface="Book Antiqua" panose="02040602050305030304" pitchFamily="18" charset="0"/>
            </a:endParaRPr>
          </a:p>
          <a:p>
            <a:pPr marL="0" indent="0">
              <a:buNone/>
            </a:pPr>
            <a:r>
              <a:rPr lang="hu-HU" i="1" dirty="0">
                <a:latin typeface="Book Antiqua" panose="02040602050305030304" pitchFamily="18" charset="0"/>
              </a:rPr>
              <a:t>Talán ezen, talán máson –</a:t>
            </a:r>
          </a:p>
          <a:p>
            <a:pPr marL="0" indent="0">
              <a:buNone/>
            </a:pPr>
            <a:r>
              <a:rPr lang="hu-HU" i="1" dirty="0">
                <a:latin typeface="Book Antiqua" panose="02040602050305030304" pitchFamily="18" charset="0"/>
              </a:rPr>
              <a:t>tűnődik az elmúláson.</a:t>
            </a:r>
          </a:p>
          <a:p>
            <a:pPr marL="0" indent="0">
              <a:buNone/>
            </a:pPr>
            <a:r>
              <a:rPr lang="hu-HU" i="1" dirty="0">
                <a:latin typeface="Book Antiqua" panose="02040602050305030304" pitchFamily="18" charset="0"/>
              </a:rPr>
              <a:t>Sokáig élt, nincs más bűne…</a:t>
            </a:r>
          </a:p>
          <a:p>
            <a:pPr marL="0" indent="0">
              <a:buNone/>
            </a:pPr>
            <a:r>
              <a:rPr lang="hu-HU" i="1" dirty="0">
                <a:latin typeface="Book Antiqua" panose="02040602050305030304" pitchFamily="18" charset="0"/>
              </a:rPr>
              <a:t>S ottfelejti magát ülve.</a:t>
            </a:r>
          </a:p>
          <a:p>
            <a:endParaRPr lang="en-US" dirty="0"/>
          </a:p>
        </p:txBody>
      </p:sp>
      <p:pic>
        <p:nvPicPr>
          <p:cNvPr id="4" name="Öreg kút az utca szádán... (320 kbp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88890" y="152401"/>
            <a:ext cx="609600" cy="609600"/>
          </a:xfrm>
          <a:prstGeom prst="rect">
            <a:avLst/>
          </a:prstGeom>
        </p:spPr>
      </p:pic>
      <p:pic>
        <p:nvPicPr>
          <p:cNvPr id="6" name="Öreg kút az utca szádán... (320 kbps).mp3">
            <a:hlinkClick r:id="" action="ppaction://media"/>
          </p:cNvPr>
          <p:cNvPicPr>
            <a:picLocks noChangeAspect="1"/>
          </p:cNvPicPr>
          <p:nvPr>
            <a:audioFile r:link="rId4"/>
            <p:extLst>
              <p:ext uri="{DAA4B4D4-6D71-4841-9C94-3DE7FCFB9230}">
                <p14:media xmlns:p14="http://schemas.microsoft.com/office/powerpoint/2010/main" r:link="rId3"/>
              </p:ext>
            </p:extLst>
          </p:nvPr>
        </p:nvPicPr>
        <p:blipFill>
          <a:blip r:embed="rId7"/>
          <a:stretch>
            <a:fillRect/>
          </a:stretch>
        </p:blipFill>
        <p:spPr>
          <a:xfrm>
            <a:off x="1151597" y="184001"/>
            <a:ext cx="582312" cy="582312"/>
          </a:xfrm>
          <a:prstGeom prst="rect">
            <a:avLst/>
          </a:prstGeom>
        </p:spPr>
      </p:pic>
      <p:pic>
        <p:nvPicPr>
          <p:cNvPr id="17411" name="Picture 3" descr="C:\Users\Lenovo\Desktop\Kányádi\kut.jpg"/>
          <p:cNvPicPr>
            <a:picLocks noChangeAspect="1" noChangeArrowheads="1"/>
          </p:cNvPicPr>
          <p:nvPr/>
        </p:nvPicPr>
        <p:blipFill>
          <a:blip r:embed="rId8"/>
          <a:srcRect/>
          <a:stretch>
            <a:fillRect/>
          </a:stretch>
        </p:blipFill>
        <p:spPr bwMode="auto">
          <a:xfrm>
            <a:off x="8220364" y="3879273"/>
            <a:ext cx="3971635" cy="2978726"/>
          </a:xfrm>
          <a:prstGeom prst="rect">
            <a:avLst/>
          </a:prstGeom>
          <a:noFill/>
        </p:spPr>
      </p:pic>
      <p:pic>
        <p:nvPicPr>
          <p:cNvPr id="17412" name="Picture 4" descr="C:\Users\Lenovo\Desktop\Kányádi\kut 2.jpg"/>
          <p:cNvPicPr>
            <a:picLocks noChangeAspect="1" noChangeArrowheads="1"/>
          </p:cNvPicPr>
          <p:nvPr/>
        </p:nvPicPr>
        <p:blipFill>
          <a:blip r:embed="rId9"/>
          <a:srcRect/>
          <a:stretch>
            <a:fillRect/>
          </a:stretch>
        </p:blipFill>
        <p:spPr bwMode="auto">
          <a:xfrm>
            <a:off x="8764438" y="0"/>
            <a:ext cx="2901350" cy="3868466"/>
          </a:xfrm>
          <a:prstGeom prst="rect">
            <a:avLst/>
          </a:prstGeom>
          <a:noFill/>
        </p:spPr>
      </p:pic>
    </p:spTree>
    <p:extLst>
      <p:ext uri="{BB962C8B-B14F-4D97-AF65-F5344CB8AC3E}">
        <p14:creationId xmlns:p14="http://schemas.microsoft.com/office/powerpoint/2010/main" val="3209116816"/>
      </p:ext>
    </p:extLst>
  </p:cSld>
  <p:clrMapOvr>
    <a:masterClrMapping/>
  </p:clrMapOvr>
  <p:transition spd="med">
    <p:circl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28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8293" fill="hold"/>
                                        <p:tgtEl>
                                          <p:spTgt spid="6"/>
                                        </p:tgtEl>
                                      </p:cBhvr>
                                    </p:cmd>
                                  </p:childTnLst>
                                </p:cTn>
                              </p:par>
                            </p:childTnLst>
                          </p:cTn>
                        </p:par>
                      </p:childTnLst>
                    </p:cTn>
                  </p:par>
                </p:childTnLst>
              </p:cTn>
              <p:nextCondLst>
                <p:cond evt="onClick" delay="0">
                  <p:tgtEl>
                    <p:spTgt spid="6"/>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661" y="1"/>
            <a:ext cx="11754677" cy="744828"/>
          </a:xfrm>
        </p:spPr>
        <p:txBody>
          <a:bodyPr>
            <a:normAutofit/>
          </a:bodyPr>
          <a:lstStyle/>
          <a:p>
            <a:pPr algn="ctr"/>
            <a:r>
              <a:rPr lang="en-US" sz="4000" b="1" i="1" dirty="0">
                <a:latin typeface="Book Antiqua" panose="02040602050305030304" pitchFamily="18" charset="0"/>
              </a:rPr>
              <a:t>A mi </a:t>
            </a:r>
            <a:r>
              <a:rPr lang="en-US" sz="4000" b="1" i="1" dirty="0" err="1">
                <a:latin typeface="Book Antiqua" panose="02040602050305030304" pitchFamily="18" charset="0"/>
              </a:rPr>
              <a:t>utcánk</a:t>
            </a:r>
            <a:endParaRPr lang="en-US" sz="4000" b="1" i="1" dirty="0">
              <a:latin typeface="Book Antiqua" panose="0204060205030503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44828"/>
            <a:ext cx="4584879" cy="6113172"/>
          </a:xfrm>
        </p:spPr>
      </p:pic>
      <p:sp>
        <p:nvSpPr>
          <p:cNvPr id="5" name="TextBox 4"/>
          <p:cNvSpPr txBox="1"/>
          <p:nvPr/>
        </p:nvSpPr>
        <p:spPr>
          <a:xfrm>
            <a:off x="5460642" y="744828"/>
            <a:ext cx="6731357" cy="6186309"/>
          </a:xfrm>
          <a:prstGeom prst="rect">
            <a:avLst/>
          </a:prstGeom>
          <a:noFill/>
        </p:spPr>
        <p:txBody>
          <a:bodyPr wrap="square" numCol="2" rtlCol="0">
            <a:spAutoFit/>
          </a:bodyPr>
          <a:lstStyle/>
          <a:p>
            <a:r>
              <a:rPr lang="hu-HU" dirty="0">
                <a:latin typeface="Book Antiqua" panose="02040602050305030304" pitchFamily="18" charset="0"/>
              </a:rPr>
              <a:t>A mi utcánk olyan utca,</a:t>
            </a:r>
          </a:p>
          <a:p>
            <a:r>
              <a:rPr lang="hu-HU" dirty="0">
                <a:latin typeface="Book Antiqua" panose="02040602050305030304" pitchFamily="18" charset="0"/>
              </a:rPr>
              <a:t>nem is utca, csak fél utca.</a:t>
            </a:r>
          </a:p>
          <a:p>
            <a:endParaRPr lang="hu-HU" dirty="0">
              <a:latin typeface="Book Antiqua" panose="02040602050305030304" pitchFamily="18" charset="0"/>
            </a:endParaRPr>
          </a:p>
          <a:p>
            <a:r>
              <a:rPr lang="hu-HU" dirty="0">
                <a:latin typeface="Book Antiqua" panose="02040602050305030304" pitchFamily="18" charset="0"/>
              </a:rPr>
              <a:t>Egyik felén füstös, mohás</a:t>
            </a:r>
          </a:p>
          <a:p>
            <a:r>
              <a:rPr lang="hu-HU" dirty="0">
                <a:latin typeface="Book Antiqua" panose="02040602050305030304" pitchFamily="18" charset="0"/>
              </a:rPr>
              <a:t>cserepekkel három faház.</a:t>
            </a:r>
          </a:p>
          <a:p>
            <a:endParaRPr lang="hu-HU" dirty="0">
              <a:latin typeface="Book Antiqua" panose="02040602050305030304" pitchFamily="18" charset="0"/>
            </a:endParaRPr>
          </a:p>
          <a:p>
            <a:r>
              <a:rPr lang="hu-HU" dirty="0">
                <a:latin typeface="Book Antiqua" panose="02040602050305030304" pitchFamily="18" charset="0"/>
              </a:rPr>
              <a:t>Átellenben üres kert és</a:t>
            </a:r>
          </a:p>
          <a:p>
            <a:r>
              <a:rPr lang="hu-HU" dirty="0">
                <a:latin typeface="Book Antiqua" panose="02040602050305030304" pitchFamily="18" charset="0"/>
              </a:rPr>
              <a:t>szegydeszkákból rossz kerítés,</a:t>
            </a:r>
          </a:p>
          <a:p>
            <a:endParaRPr lang="hu-HU" dirty="0">
              <a:latin typeface="Book Antiqua" panose="02040602050305030304" pitchFamily="18" charset="0"/>
            </a:endParaRPr>
          </a:p>
          <a:p>
            <a:r>
              <a:rPr lang="hu-HU" dirty="0">
                <a:latin typeface="Book Antiqua" panose="02040602050305030304" pitchFamily="18" charset="0"/>
              </a:rPr>
              <a:t>három fűzfa, térdig nyesve,</a:t>
            </a:r>
          </a:p>
          <a:p>
            <a:r>
              <a:rPr lang="hu-HU" dirty="0">
                <a:latin typeface="Book Antiqua" panose="02040602050305030304" pitchFamily="18" charset="0"/>
              </a:rPr>
              <a:t>vigyázgat a verebekre.</a:t>
            </a:r>
          </a:p>
          <a:p>
            <a:endParaRPr lang="hu-HU" dirty="0">
              <a:latin typeface="Book Antiqua" panose="02040602050305030304" pitchFamily="18" charset="0"/>
            </a:endParaRPr>
          </a:p>
          <a:p>
            <a:r>
              <a:rPr lang="hu-HU" dirty="0">
                <a:latin typeface="Book Antiqua" panose="02040602050305030304" pitchFamily="18" charset="0"/>
              </a:rPr>
              <a:t>A fűzfáktól kicsit </a:t>
            </a:r>
            <a:r>
              <a:rPr lang="hu-HU" dirty="0" err="1">
                <a:latin typeface="Book Antiqua" panose="02040602050305030304" pitchFamily="18" charset="0"/>
              </a:rPr>
              <a:t>fönnébb</a:t>
            </a:r>
            <a:r>
              <a:rPr lang="hu-HU" dirty="0">
                <a:latin typeface="Book Antiqua" panose="02040602050305030304" pitchFamily="18" charset="0"/>
              </a:rPr>
              <a:t>,</a:t>
            </a:r>
          </a:p>
          <a:p>
            <a:r>
              <a:rPr lang="hu-HU" dirty="0">
                <a:latin typeface="Book Antiqua" panose="02040602050305030304" pitchFamily="18" charset="0"/>
              </a:rPr>
              <a:t>ahol már a végét hinnéd,</a:t>
            </a:r>
          </a:p>
          <a:p>
            <a:endParaRPr lang="hu-HU" dirty="0">
              <a:latin typeface="Book Antiqua" panose="02040602050305030304" pitchFamily="18" charset="0"/>
            </a:endParaRPr>
          </a:p>
          <a:p>
            <a:r>
              <a:rPr lang="hu-HU" dirty="0">
                <a:latin typeface="Book Antiqua" panose="02040602050305030304" pitchFamily="18" charset="0"/>
              </a:rPr>
              <a:t>érkezvén a mi kapunkba,</a:t>
            </a:r>
          </a:p>
          <a:p>
            <a:r>
              <a:rPr lang="hu-HU" dirty="0">
                <a:latin typeface="Book Antiqua" panose="02040602050305030304" pitchFamily="18" charset="0"/>
              </a:rPr>
              <a:t>megszusszan a keskeny utca.</a:t>
            </a:r>
          </a:p>
          <a:p>
            <a:endParaRPr lang="hu-HU" dirty="0">
              <a:latin typeface="Book Antiqua" panose="02040602050305030304" pitchFamily="18" charset="0"/>
            </a:endParaRPr>
          </a:p>
          <a:p>
            <a:r>
              <a:rPr lang="hu-HU" dirty="0">
                <a:latin typeface="Book Antiqua" panose="02040602050305030304" pitchFamily="18" charset="0"/>
              </a:rPr>
              <a:t>Onnan aztán jobbra kaptat,</a:t>
            </a:r>
          </a:p>
          <a:p>
            <a:r>
              <a:rPr lang="hu-HU" dirty="0">
                <a:latin typeface="Book Antiqua" panose="02040602050305030304" pitchFamily="18" charset="0"/>
              </a:rPr>
              <a:t>két kapu és három ablak</a:t>
            </a:r>
          </a:p>
          <a:p>
            <a:endParaRPr lang="hu-HU" dirty="0">
              <a:latin typeface="Book Antiqua" panose="02040602050305030304" pitchFamily="18" charset="0"/>
            </a:endParaRPr>
          </a:p>
          <a:p>
            <a:r>
              <a:rPr lang="hu-HU" dirty="0">
                <a:latin typeface="Book Antiqua" panose="02040602050305030304" pitchFamily="18" charset="0"/>
              </a:rPr>
              <a:t>útját állja, s mondja: vissza.</a:t>
            </a:r>
          </a:p>
          <a:p>
            <a:r>
              <a:rPr lang="hu-HU" dirty="0">
                <a:latin typeface="Book Antiqua" panose="02040602050305030304" pitchFamily="18" charset="0"/>
              </a:rPr>
              <a:t>Nem zsákutca: csak tarisznya.</a:t>
            </a:r>
          </a:p>
          <a:p>
            <a:endParaRPr lang="hu-HU" dirty="0">
              <a:latin typeface="Book Antiqua" panose="02040602050305030304" pitchFamily="18" charset="0"/>
            </a:endParaRPr>
          </a:p>
          <a:p>
            <a:r>
              <a:rPr lang="hu-HU" dirty="0">
                <a:latin typeface="Book Antiqua" panose="02040602050305030304" pitchFamily="18" charset="0"/>
              </a:rPr>
              <a:t>Nem is módos, inkább szegény</a:t>
            </a:r>
          </a:p>
          <a:p>
            <a:r>
              <a:rPr lang="hu-HU" dirty="0">
                <a:latin typeface="Book Antiqua" panose="02040602050305030304" pitchFamily="18" charset="0"/>
              </a:rPr>
              <a:t>(jaj, de nagyon szeretem én).</a:t>
            </a:r>
          </a:p>
          <a:p>
            <a:endParaRPr lang="hu-HU" dirty="0">
              <a:latin typeface="Book Antiqua" panose="02040602050305030304" pitchFamily="18" charset="0"/>
            </a:endParaRPr>
          </a:p>
          <a:p>
            <a:r>
              <a:rPr lang="hu-HU" dirty="0">
                <a:latin typeface="Book Antiqua" panose="02040602050305030304" pitchFamily="18" charset="0"/>
              </a:rPr>
              <a:t>Innen csak indulni lehet,</a:t>
            </a:r>
          </a:p>
          <a:p>
            <a:r>
              <a:rPr lang="hu-HU" dirty="0">
                <a:latin typeface="Book Antiqua" panose="02040602050305030304" pitchFamily="18" charset="0"/>
              </a:rPr>
              <a:t>s aki indul, visszajöhet.</a:t>
            </a:r>
          </a:p>
          <a:p>
            <a:endParaRPr lang="hu-HU" dirty="0">
              <a:latin typeface="Book Antiqua" panose="02040602050305030304" pitchFamily="18" charset="0"/>
            </a:endParaRPr>
          </a:p>
          <a:p>
            <a:r>
              <a:rPr lang="hu-HU" dirty="0">
                <a:latin typeface="Book Antiqua" panose="02040602050305030304" pitchFamily="18" charset="0"/>
              </a:rPr>
              <a:t>Tisztesség dolgában mindig</a:t>
            </a:r>
          </a:p>
          <a:p>
            <a:r>
              <a:rPr lang="hu-HU" dirty="0">
                <a:latin typeface="Book Antiqua" panose="02040602050305030304" pitchFamily="18" charset="0"/>
              </a:rPr>
              <a:t>tanulhat itt, el a sírig.</a:t>
            </a:r>
          </a:p>
          <a:p>
            <a:endParaRPr lang="hu-HU" dirty="0">
              <a:latin typeface="Book Antiqua" panose="02040602050305030304" pitchFamily="18" charset="0"/>
            </a:endParaRPr>
          </a:p>
          <a:p>
            <a:r>
              <a:rPr lang="hu-HU" dirty="0">
                <a:latin typeface="Book Antiqua" panose="02040602050305030304" pitchFamily="18" charset="0"/>
              </a:rPr>
              <a:t>Becsületből, akit innen</a:t>
            </a:r>
          </a:p>
          <a:p>
            <a:r>
              <a:rPr lang="hu-HU" dirty="0">
                <a:latin typeface="Book Antiqua" panose="02040602050305030304" pitchFamily="18" charset="0"/>
              </a:rPr>
              <a:t>tarisznyáltak, azt egykönnyen</a:t>
            </a:r>
          </a:p>
          <a:p>
            <a:endParaRPr lang="hu-HU" dirty="0">
              <a:latin typeface="Book Antiqua" panose="02040602050305030304" pitchFamily="18" charset="0"/>
            </a:endParaRPr>
          </a:p>
          <a:p>
            <a:r>
              <a:rPr lang="hu-HU" dirty="0">
                <a:latin typeface="Book Antiqua" panose="02040602050305030304" pitchFamily="18" charset="0"/>
              </a:rPr>
              <a:t>nem fogja az élet piszka,</a:t>
            </a:r>
          </a:p>
          <a:p>
            <a:r>
              <a:rPr lang="hu-HU" dirty="0">
                <a:latin typeface="Book Antiqua" panose="02040602050305030304" pitchFamily="18" charset="0"/>
              </a:rPr>
              <a:t>mert itt még a sár is tiszta. –</a:t>
            </a:r>
          </a:p>
          <a:p>
            <a:endParaRPr lang="hu-HU" dirty="0">
              <a:latin typeface="Book Antiqua" panose="02040602050305030304" pitchFamily="18" charset="0"/>
            </a:endParaRPr>
          </a:p>
          <a:p>
            <a:r>
              <a:rPr lang="hu-HU" dirty="0">
                <a:latin typeface="Book Antiqua" panose="02040602050305030304" pitchFamily="18" charset="0"/>
              </a:rPr>
              <a:t>Nem is értem, az a pózna,</a:t>
            </a:r>
          </a:p>
          <a:p>
            <a:r>
              <a:rPr lang="hu-HU" dirty="0">
                <a:latin typeface="Book Antiqua" panose="02040602050305030304" pitchFamily="18" charset="0"/>
              </a:rPr>
              <a:t>lenn a sarkon várakozva,</a:t>
            </a:r>
          </a:p>
          <a:p>
            <a:endParaRPr lang="hu-HU" dirty="0">
              <a:latin typeface="Book Antiqua" panose="02040602050305030304" pitchFamily="18" charset="0"/>
            </a:endParaRPr>
          </a:p>
          <a:p>
            <a:r>
              <a:rPr lang="hu-HU" dirty="0">
                <a:latin typeface="Book Antiqua" panose="02040602050305030304" pitchFamily="18" charset="0"/>
              </a:rPr>
              <a:t>miért nem mer </a:t>
            </a:r>
            <a:r>
              <a:rPr lang="hu-HU" dirty="0" err="1">
                <a:latin typeface="Book Antiqua" panose="02040602050305030304" pitchFamily="18" charset="0"/>
              </a:rPr>
              <a:t>fönnebb</a:t>
            </a:r>
            <a:r>
              <a:rPr lang="hu-HU" dirty="0">
                <a:latin typeface="Book Antiqua" panose="02040602050305030304" pitchFamily="18" charset="0"/>
              </a:rPr>
              <a:t> lépni,</a:t>
            </a:r>
          </a:p>
          <a:p>
            <a:r>
              <a:rPr lang="hu-HU" dirty="0">
                <a:latin typeface="Book Antiqua" panose="02040602050305030304" pitchFamily="18" charset="0"/>
              </a:rPr>
              <a:t>lehet, hogy a fényét félti.</a:t>
            </a:r>
            <a:endParaRPr lang="en-US" dirty="0">
              <a:latin typeface="Book Antiqua" panose="02040602050305030304" pitchFamily="18" charset="0"/>
            </a:endParaRPr>
          </a:p>
        </p:txBody>
      </p:sp>
    </p:spTree>
    <p:extLst>
      <p:ext uri="{BB962C8B-B14F-4D97-AF65-F5344CB8AC3E}">
        <p14:creationId xmlns:p14="http://schemas.microsoft.com/office/powerpoint/2010/main" val="2838034286"/>
      </p:ext>
    </p:extLst>
  </p:cSld>
  <p:clrMapOvr>
    <a:masterClrMapping/>
  </p:clrMapOvr>
  <p:transition spd="med">
    <p:circl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7882" y="17317"/>
            <a:ext cx="5130512" cy="684068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0618" y="17317"/>
            <a:ext cx="5143500" cy="6858000"/>
          </a:xfrm>
          <a:prstGeom prst="rect">
            <a:avLst/>
          </a:prstGeom>
        </p:spPr>
      </p:pic>
    </p:spTree>
    <p:extLst>
      <p:ext uri="{BB962C8B-B14F-4D97-AF65-F5344CB8AC3E}">
        <p14:creationId xmlns:p14="http://schemas.microsoft.com/office/powerpoint/2010/main" val="2313914292"/>
      </p:ext>
    </p:extLst>
  </p:cSld>
  <p:clrMapOvr>
    <a:masterClrMapping/>
  </p:clrMapOvr>
  <p:transition spd="med">
    <p:circl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666" y="146184"/>
            <a:ext cx="11719775" cy="1325563"/>
          </a:xfrm>
        </p:spPr>
        <p:txBody>
          <a:bodyPr>
            <a:normAutofit/>
          </a:bodyPr>
          <a:lstStyle/>
          <a:p>
            <a:r>
              <a:rPr lang="hu-HU" sz="4000" b="1" dirty="0">
                <a:latin typeface="Book Antiqua" panose="02040602050305030304" pitchFamily="18" charset="0"/>
              </a:rPr>
              <a:t>Gyermekversek</a:t>
            </a:r>
            <a:endParaRPr lang="en-US" sz="4000" b="1" dirty="0">
              <a:latin typeface="Book Antiqua" panose="02040602050305030304" pitchFamily="18" charset="0"/>
            </a:endParaRPr>
          </a:p>
        </p:txBody>
      </p:sp>
      <p:sp>
        <p:nvSpPr>
          <p:cNvPr id="3" name="Content Placeholder 2"/>
          <p:cNvSpPr>
            <a:spLocks noGrp="1"/>
          </p:cNvSpPr>
          <p:nvPr>
            <p:ph idx="1"/>
          </p:nvPr>
        </p:nvSpPr>
        <p:spPr>
          <a:xfrm>
            <a:off x="141665" y="1622738"/>
            <a:ext cx="11719775" cy="5048518"/>
          </a:xfrm>
        </p:spPr>
        <p:txBody>
          <a:bodyPr>
            <a:normAutofit/>
          </a:bodyPr>
          <a:lstStyle/>
          <a:p>
            <a:r>
              <a:rPr lang="en-US" sz="3600" i="1" dirty="0" err="1">
                <a:latin typeface="Book Antiqua" panose="02040602050305030304" pitchFamily="18" charset="0"/>
              </a:rPr>
              <a:t>Kicsi</a:t>
            </a:r>
            <a:r>
              <a:rPr lang="en-US" sz="3600" i="1" dirty="0">
                <a:latin typeface="Book Antiqua" panose="02040602050305030304" pitchFamily="18" charset="0"/>
              </a:rPr>
              <a:t> </a:t>
            </a:r>
            <a:r>
              <a:rPr lang="en-US" sz="3600" i="1" dirty="0" err="1">
                <a:latin typeface="Book Antiqua" panose="02040602050305030304" pitchFamily="18" charset="0"/>
              </a:rPr>
              <a:t>legény</a:t>
            </a:r>
            <a:r>
              <a:rPr lang="en-US" sz="3600" i="1" dirty="0">
                <a:latin typeface="Book Antiqua" panose="02040602050305030304" pitchFamily="18" charset="0"/>
              </a:rPr>
              <a:t>, </a:t>
            </a:r>
            <a:r>
              <a:rPr lang="en-US" sz="3600" i="1" dirty="0" err="1">
                <a:latin typeface="Book Antiqua" panose="02040602050305030304" pitchFamily="18" charset="0"/>
              </a:rPr>
              <a:t>nagy</a:t>
            </a:r>
            <a:r>
              <a:rPr lang="en-US" sz="3600" i="1" dirty="0">
                <a:latin typeface="Book Antiqua" panose="02040602050305030304" pitchFamily="18" charset="0"/>
              </a:rPr>
              <a:t> </a:t>
            </a:r>
            <a:r>
              <a:rPr lang="en-US" sz="3600" i="1" dirty="0" err="1">
                <a:latin typeface="Book Antiqua" panose="02040602050305030304" pitchFamily="18" charset="0"/>
              </a:rPr>
              <a:t>tarisznya</a:t>
            </a:r>
            <a:r>
              <a:rPr lang="en-US" sz="3600" i="1" dirty="0">
                <a:latin typeface="Book Antiqua" panose="02040602050305030304" pitchFamily="18" charset="0"/>
              </a:rPr>
              <a:t> </a:t>
            </a:r>
            <a:r>
              <a:rPr lang="en-US" sz="3600" dirty="0">
                <a:latin typeface="Book Antiqua" panose="02040602050305030304" pitchFamily="18" charset="0"/>
              </a:rPr>
              <a:t>(1961)</a:t>
            </a:r>
            <a:endParaRPr lang="hu-HU" sz="3600" dirty="0">
              <a:latin typeface="Book Antiqua" panose="02040602050305030304" pitchFamily="18" charset="0"/>
            </a:endParaRPr>
          </a:p>
          <a:p>
            <a:endParaRPr lang="hu-HU" sz="3600" dirty="0">
              <a:latin typeface="Book Antiqua" panose="02040602050305030304" pitchFamily="18" charset="0"/>
            </a:endParaRPr>
          </a:p>
          <a:p>
            <a:r>
              <a:rPr lang="en-US" sz="3600" i="1" dirty="0" err="1">
                <a:latin typeface="Book Antiqua" panose="02040602050305030304" pitchFamily="18" charset="0"/>
              </a:rPr>
              <a:t>Fényes</a:t>
            </a:r>
            <a:r>
              <a:rPr lang="en-US" sz="3600" i="1" dirty="0">
                <a:latin typeface="Book Antiqua" panose="02040602050305030304" pitchFamily="18" charset="0"/>
              </a:rPr>
              <a:t> nap, </a:t>
            </a:r>
            <a:r>
              <a:rPr lang="en-US" sz="3600" i="1" dirty="0" err="1">
                <a:latin typeface="Book Antiqua" panose="02040602050305030304" pitchFamily="18" charset="0"/>
              </a:rPr>
              <a:t>nyári</a:t>
            </a:r>
            <a:r>
              <a:rPr lang="en-US" sz="3600" i="1" dirty="0">
                <a:latin typeface="Book Antiqua" panose="02040602050305030304" pitchFamily="18" charset="0"/>
              </a:rPr>
              <a:t> nap</a:t>
            </a:r>
            <a:r>
              <a:rPr lang="hu-HU" sz="3600" i="1" dirty="0">
                <a:latin typeface="Book Antiqua" panose="02040602050305030304" pitchFamily="18" charset="0"/>
              </a:rPr>
              <a:t> </a:t>
            </a:r>
            <a:r>
              <a:rPr lang="hu-HU" sz="3600" dirty="0">
                <a:latin typeface="Book Antiqua" panose="02040602050305030304" pitchFamily="18" charset="0"/>
              </a:rPr>
              <a:t>(1964)</a:t>
            </a:r>
          </a:p>
          <a:p>
            <a:endParaRPr lang="hu-HU" sz="3600" dirty="0">
              <a:latin typeface="Book Antiqua" panose="02040602050305030304" pitchFamily="18" charset="0"/>
            </a:endParaRPr>
          </a:p>
          <a:p>
            <a:r>
              <a:rPr lang="en-US" sz="3600" i="1" dirty="0" err="1">
                <a:latin typeface="Book Antiqua" panose="02040602050305030304" pitchFamily="18" charset="0"/>
              </a:rPr>
              <a:t>Három</a:t>
            </a:r>
            <a:r>
              <a:rPr lang="en-US" sz="3600" i="1" dirty="0">
                <a:latin typeface="Book Antiqua" panose="02040602050305030304" pitchFamily="18" charset="0"/>
              </a:rPr>
              <a:t> </a:t>
            </a:r>
            <a:r>
              <a:rPr lang="en-US" sz="3600" i="1" dirty="0" err="1">
                <a:latin typeface="Book Antiqua" panose="02040602050305030304" pitchFamily="18" charset="0"/>
              </a:rPr>
              <a:t>bárány</a:t>
            </a:r>
            <a:r>
              <a:rPr lang="hu-HU" sz="3600" i="1" dirty="0">
                <a:latin typeface="Book Antiqua" panose="02040602050305030304" pitchFamily="18" charset="0"/>
              </a:rPr>
              <a:t> </a:t>
            </a:r>
            <a:r>
              <a:rPr lang="hu-HU" sz="3600" dirty="0">
                <a:latin typeface="Book Antiqua" panose="02040602050305030304" pitchFamily="18" charset="0"/>
              </a:rPr>
              <a:t>(1965)</a:t>
            </a:r>
            <a:endParaRPr lang="en-US" sz="3600" dirty="0">
              <a:latin typeface="Book Antiqua" panose="02040602050305030304" pitchFamily="18" charset="0"/>
            </a:endParaRPr>
          </a:p>
        </p:txBody>
      </p:sp>
    </p:spTree>
    <p:extLst>
      <p:ext uri="{BB962C8B-B14F-4D97-AF65-F5344CB8AC3E}">
        <p14:creationId xmlns:p14="http://schemas.microsoft.com/office/powerpoint/2010/main" val="2646484529"/>
      </p:ext>
    </p:extLst>
  </p:cSld>
  <p:clrMapOvr>
    <a:masterClrMapping/>
  </p:clrMapOvr>
  <p:transition spd="med">
    <p:circl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668" y="0"/>
            <a:ext cx="11809926" cy="1325563"/>
          </a:xfrm>
        </p:spPr>
        <p:txBody>
          <a:bodyPr>
            <a:normAutofit/>
          </a:bodyPr>
          <a:lstStyle/>
          <a:p>
            <a:r>
              <a:rPr lang="hu-HU" sz="4000" b="1" dirty="0">
                <a:latin typeface="Book Antiqua" panose="02040602050305030304" pitchFamily="18" charset="0"/>
              </a:rPr>
              <a:t>A 60-as évek második fele</a:t>
            </a:r>
            <a:endParaRPr lang="en-US" sz="4000" b="1" dirty="0">
              <a:latin typeface="Book Antiqua" panose="02040602050305030304" pitchFamily="18" charset="0"/>
            </a:endParaRPr>
          </a:p>
        </p:txBody>
      </p:sp>
      <p:sp>
        <p:nvSpPr>
          <p:cNvPr id="3" name="Content Placeholder 2"/>
          <p:cNvSpPr>
            <a:spLocks noGrp="1"/>
          </p:cNvSpPr>
          <p:nvPr>
            <p:ph idx="1"/>
          </p:nvPr>
        </p:nvSpPr>
        <p:spPr>
          <a:xfrm>
            <a:off x="141668" y="991673"/>
            <a:ext cx="11809926" cy="5866327"/>
          </a:xfrm>
        </p:spPr>
        <p:txBody>
          <a:bodyPr>
            <a:normAutofit/>
          </a:bodyPr>
          <a:lstStyle/>
          <a:p>
            <a:r>
              <a:rPr lang="en-US" sz="3600" i="1" dirty="0" err="1">
                <a:latin typeface="Book Antiqua" panose="02040602050305030304" pitchFamily="18" charset="0"/>
              </a:rPr>
              <a:t>Kikapcsolódás</a:t>
            </a:r>
            <a:r>
              <a:rPr lang="hu-HU" sz="3600" dirty="0">
                <a:latin typeface="Book Antiqua" panose="02040602050305030304" pitchFamily="18" charset="0"/>
              </a:rPr>
              <a:t> (1966)</a:t>
            </a:r>
          </a:p>
          <a:p>
            <a:r>
              <a:rPr lang="hu-HU" sz="3600" i="1" dirty="0">
                <a:latin typeface="Book Antiqua" panose="02040602050305030304" pitchFamily="18" charset="0"/>
              </a:rPr>
              <a:t>Függőleges lovak </a:t>
            </a:r>
            <a:r>
              <a:rPr lang="hu-HU" sz="3600" dirty="0">
                <a:latin typeface="Book Antiqua" panose="02040602050305030304" pitchFamily="18" charset="0"/>
              </a:rPr>
              <a:t>(1968) </a:t>
            </a:r>
          </a:p>
          <a:p>
            <a:r>
              <a:rPr lang="hu-HU" sz="3600" i="1" dirty="0">
                <a:latin typeface="Book Antiqua" panose="02040602050305030304" pitchFamily="18" charset="0"/>
              </a:rPr>
              <a:t>Fától fáig </a:t>
            </a:r>
            <a:r>
              <a:rPr lang="hu-HU" sz="3600" dirty="0">
                <a:latin typeface="Book Antiqua" panose="02040602050305030304" pitchFamily="18" charset="0"/>
              </a:rPr>
              <a:t>(1970)</a:t>
            </a:r>
          </a:p>
          <a:p>
            <a:pPr lvl="1" algn="just"/>
            <a:r>
              <a:rPr lang="en-US" sz="3200" dirty="0" err="1">
                <a:latin typeface="Book Antiqua" panose="02040602050305030304" pitchFamily="18" charset="0"/>
              </a:rPr>
              <a:t>integrálja</a:t>
            </a:r>
            <a:r>
              <a:rPr lang="en-US" sz="3200" dirty="0">
                <a:latin typeface="Book Antiqua" panose="02040602050305030304" pitchFamily="18" charset="0"/>
              </a:rPr>
              <a:t> </a:t>
            </a:r>
            <a:r>
              <a:rPr lang="en-US" sz="3200" dirty="0" err="1">
                <a:latin typeface="Book Antiqua" panose="02040602050305030304" pitchFamily="18" charset="0"/>
              </a:rPr>
              <a:t>költészetébe</a:t>
            </a:r>
            <a:r>
              <a:rPr lang="en-US" sz="3200" dirty="0">
                <a:latin typeface="Book Antiqua" panose="02040602050305030304" pitchFamily="18" charset="0"/>
              </a:rPr>
              <a:t> a </a:t>
            </a:r>
            <a:r>
              <a:rPr lang="en-US" sz="3200" dirty="0" err="1">
                <a:latin typeface="Book Antiqua" panose="02040602050305030304" pitchFamily="18" charset="0"/>
              </a:rPr>
              <a:t>különböző</a:t>
            </a:r>
            <a:r>
              <a:rPr lang="en-US" sz="3200" dirty="0">
                <a:latin typeface="Book Antiqua" panose="02040602050305030304" pitchFamily="18" charset="0"/>
              </a:rPr>
              <a:t> </a:t>
            </a:r>
            <a:r>
              <a:rPr lang="en-US" sz="3200" dirty="0" err="1">
                <a:latin typeface="Book Antiqua" panose="02040602050305030304" pitchFamily="18" charset="0"/>
              </a:rPr>
              <a:t>modernista</a:t>
            </a:r>
            <a:r>
              <a:rPr lang="en-US" sz="3200" dirty="0">
                <a:latin typeface="Book Antiqua" panose="02040602050305030304" pitchFamily="18" charset="0"/>
              </a:rPr>
              <a:t> </a:t>
            </a:r>
            <a:r>
              <a:rPr lang="en-US" sz="3200" dirty="0" err="1">
                <a:latin typeface="Book Antiqua" panose="02040602050305030304" pitchFamily="18" charset="0"/>
              </a:rPr>
              <a:t>irányzatok</a:t>
            </a:r>
            <a:r>
              <a:rPr lang="en-US" sz="3200" dirty="0">
                <a:latin typeface="Book Antiqua" panose="02040602050305030304" pitchFamily="18" charset="0"/>
              </a:rPr>
              <a:t> </a:t>
            </a:r>
            <a:r>
              <a:rPr lang="en-US" sz="3200" dirty="0" err="1">
                <a:latin typeface="Book Antiqua" panose="02040602050305030304" pitchFamily="18" charset="0"/>
              </a:rPr>
              <a:t>eredményeit</a:t>
            </a:r>
            <a:endParaRPr lang="hu-HU" sz="3200" dirty="0">
              <a:latin typeface="Book Antiqua" panose="02040602050305030304" pitchFamily="18" charset="0"/>
            </a:endParaRPr>
          </a:p>
          <a:p>
            <a:pPr lvl="1" algn="just"/>
            <a:r>
              <a:rPr lang="en-US" sz="3200" dirty="0" err="1">
                <a:latin typeface="Book Antiqua" panose="02040602050305030304" pitchFamily="18" charset="0"/>
              </a:rPr>
              <a:t>lírája</a:t>
            </a:r>
            <a:r>
              <a:rPr lang="en-US" sz="3200" dirty="0">
                <a:latin typeface="Book Antiqua" panose="02040602050305030304" pitchFamily="18" charset="0"/>
              </a:rPr>
              <a:t> </a:t>
            </a:r>
            <a:r>
              <a:rPr lang="en-US" sz="3200" dirty="0" err="1">
                <a:latin typeface="Book Antiqua" panose="02040602050305030304" pitchFamily="18" charset="0"/>
              </a:rPr>
              <a:t>tagoltabb</a:t>
            </a:r>
            <a:r>
              <a:rPr lang="en-US" sz="3200" dirty="0">
                <a:latin typeface="Book Antiqua" panose="02040602050305030304" pitchFamily="18" charset="0"/>
              </a:rPr>
              <a:t>, </a:t>
            </a:r>
            <a:r>
              <a:rPr lang="en-US" sz="3200" dirty="0" err="1">
                <a:latin typeface="Book Antiqua" panose="02040602050305030304" pitchFamily="18" charset="0"/>
              </a:rPr>
              <a:t>sokszólamúbb</a:t>
            </a:r>
            <a:r>
              <a:rPr lang="en-US" sz="3200" dirty="0">
                <a:latin typeface="Book Antiqua" panose="02040602050305030304" pitchFamily="18" charset="0"/>
              </a:rPr>
              <a:t> les</a:t>
            </a:r>
            <a:r>
              <a:rPr lang="hu-HU" sz="3200" dirty="0">
                <a:latin typeface="Book Antiqua" panose="02040602050305030304" pitchFamily="18" charset="0"/>
              </a:rPr>
              <a:t>z</a:t>
            </a:r>
          </a:p>
          <a:p>
            <a:pPr lvl="1" algn="just"/>
            <a:r>
              <a:rPr lang="en-US" sz="3200" dirty="0" err="1">
                <a:latin typeface="Book Antiqua" panose="02040602050305030304" pitchFamily="18" charset="0"/>
              </a:rPr>
              <a:t>letisztul</a:t>
            </a:r>
            <a:r>
              <a:rPr lang="en-US" sz="3200" dirty="0">
                <a:latin typeface="Book Antiqua" panose="02040602050305030304" pitchFamily="18" charset="0"/>
              </a:rPr>
              <a:t> a </a:t>
            </a:r>
            <a:r>
              <a:rPr lang="en-US" sz="3200" dirty="0" err="1">
                <a:latin typeface="Book Antiqua" panose="02040602050305030304" pitchFamily="18" charset="0"/>
              </a:rPr>
              <a:t>kányádis</a:t>
            </a:r>
            <a:r>
              <a:rPr lang="en-US" sz="3200" dirty="0">
                <a:latin typeface="Book Antiqua" panose="02040602050305030304" pitchFamily="18" charset="0"/>
              </a:rPr>
              <a:t> </a:t>
            </a:r>
            <a:r>
              <a:rPr lang="en-US" sz="3200" dirty="0" err="1">
                <a:latin typeface="Book Antiqua" panose="02040602050305030304" pitchFamily="18" charset="0"/>
              </a:rPr>
              <a:t>stílus</a:t>
            </a:r>
            <a:endParaRPr lang="hu-HU" sz="3200" dirty="0">
              <a:latin typeface="Book Antiqua" panose="02040602050305030304" pitchFamily="18" charset="0"/>
            </a:endParaRPr>
          </a:p>
          <a:p>
            <a:pPr lvl="1" algn="just"/>
            <a:r>
              <a:rPr lang="hu-HU" sz="3200" dirty="0" err="1">
                <a:latin typeface="Book Antiqua" panose="02040602050305030304" pitchFamily="18" charset="0"/>
              </a:rPr>
              <a:t>p</a:t>
            </a:r>
            <a:r>
              <a:rPr lang="en-US" sz="3200" dirty="0" err="1">
                <a:latin typeface="Book Antiqua" panose="02040602050305030304" pitchFamily="18" charset="0"/>
              </a:rPr>
              <a:t>árhuzamosan</a:t>
            </a:r>
            <a:r>
              <a:rPr lang="en-US" sz="3200" dirty="0">
                <a:latin typeface="Book Antiqua" panose="02040602050305030304" pitchFamily="18" charset="0"/>
              </a:rPr>
              <a:t> </a:t>
            </a:r>
            <a:r>
              <a:rPr lang="en-US" sz="3200" dirty="0" err="1">
                <a:latin typeface="Book Antiqua" panose="02040602050305030304" pitchFamily="18" charset="0"/>
              </a:rPr>
              <a:t>fut</a:t>
            </a:r>
            <a:r>
              <a:rPr lang="en-US" sz="3200" dirty="0">
                <a:latin typeface="Book Antiqua" panose="02040602050305030304" pitchFamily="18" charset="0"/>
              </a:rPr>
              <a:t> </a:t>
            </a:r>
            <a:r>
              <a:rPr lang="en-US" sz="3200" dirty="0" err="1">
                <a:latin typeface="Book Antiqua" panose="02040602050305030304" pitchFamily="18" charset="0"/>
              </a:rPr>
              <a:t>az</a:t>
            </a:r>
            <a:r>
              <a:rPr lang="en-US" sz="3200" dirty="0">
                <a:latin typeface="Book Antiqua" panose="02040602050305030304" pitchFamily="18" charset="0"/>
              </a:rPr>
              <a:t> </a:t>
            </a:r>
            <a:r>
              <a:rPr lang="en-US" sz="3200" dirty="0" err="1">
                <a:latin typeface="Book Antiqua" panose="02040602050305030304" pitchFamily="18" charset="0"/>
              </a:rPr>
              <a:t>ava</a:t>
            </a:r>
            <a:r>
              <a:rPr lang="hu-HU" sz="3200" dirty="0">
                <a:latin typeface="Book Antiqua" panose="02040602050305030304" pitchFamily="18" charset="0"/>
              </a:rPr>
              <a:t>n</a:t>
            </a:r>
            <a:r>
              <a:rPr lang="en-US" sz="3200" dirty="0" err="1">
                <a:latin typeface="Book Antiqua" panose="02040602050305030304" pitchFamily="18" charset="0"/>
              </a:rPr>
              <a:t>gárd</a:t>
            </a:r>
            <a:r>
              <a:rPr lang="en-US" sz="3200" dirty="0">
                <a:latin typeface="Book Antiqua" panose="02040602050305030304" pitchFamily="18" charset="0"/>
              </a:rPr>
              <a:t> </a:t>
            </a:r>
            <a:r>
              <a:rPr lang="en-US" sz="3200" dirty="0" err="1">
                <a:latin typeface="Book Antiqua" panose="02040602050305030304" pitchFamily="18" charset="0"/>
              </a:rPr>
              <a:t>kísérletezés</a:t>
            </a:r>
            <a:r>
              <a:rPr lang="en-US" sz="3200" dirty="0">
                <a:latin typeface="Book Antiqua" panose="02040602050305030304" pitchFamily="18" charset="0"/>
              </a:rPr>
              <a:t>, </a:t>
            </a:r>
            <a:r>
              <a:rPr lang="en-US" sz="3200" dirty="0" err="1">
                <a:latin typeface="Book Antiqua" panose="02040602050305030304" pitchFamily="18" charset="0"/>
              </a:rPr>
              <a:t>valamint</a:t>
            </a:r>
            <a:r>
              <a:rPr lang="en-US" sz="3200" dirty="0">
                <a:latin typeface="Book Antiqua" panose="02040602050305030304" pitchFamily="18" charset="0"/>
              </a:rPr>
              <a:t> a </a:t>
            </a:r>
            <a:r>
              <a:rPr lang="hu-HU" sz="3200" dirty="0">
                <a:latin typeface="Book Antiqua" panose="02040602050305030304" pitchFamily="18" charset="0"/>
              </a:rPr>
              <a:t>tradicionális</a:t>
            </a:r>
            <a:r>
              <a:rPr lang="en-US" sz="3200" dirty="0">
                <a:latin typeface="Book Antiqua" panose="02040602050305030304" pitchFamily="18" charset="0"/>
              </a:rPr>
              <a:t> forma </a:t>
            </a:r>
            <a:r>
              <a:rPr lang="hu-HU" sz="3200" dirty="0">
                <a:latin typeface="Book Antiqua" panose="02040602050305030304" pitchFamily="18" charset="0"/>
              </a:rPr>
              <a:t>őrzése</a:t>
            </a:r>
          </a:p>
          <a:p>
            <a:pPr lvl="1" algn="just"/>
            <a:r>
              <a:rPr lang="en-US" sz="3200" dirty="0" err="1">
                <a:latin typeface="Book Antiqua" panose="02040602050305030304" pitchFamily="18" charset="0"/>
              </a:rPr>
              <a:t>új</a:t>
            </a:r>
            <a:r>
              <a:rPr lang="en-US" sz="3200" dirty="0">
                <a:latin typeface="Book Antiqua" panose="02040602050305030304" pitchFamily="18" charset="0"/>
              </a:rPr>
              <a:t> </a:t>
            </a:r>
            <a:r>
              <a:rPr lang="en-US" sz="3200" dirty="0" err="1">
                <a:latin typeface="Book Antiqua" panose="02040602050305030304" pitchFamily="18" charset="0"/>
              </a:rPr>
              <a:t>látásmódot</a:t>
            </a:r>
            <a:r>
              <a:rPr lang="en-US" sz="3200" dirty="0">
                <a:latin typeface="Book Antiqua" panose="02040602050305030304" pitchFamily="18" charset="0"/>
              </a:rPr>
              <a:t> </a:t>
            </a:r>
            <a:r>
              <a:rPr lang="en-US" sz="3200" dirty="0" err="1">
                <a:latin typeface="Book Antiqua" panose="02040602050305030304" pitchFamily="18" charset="0"/>
              </a:rPr>
              <a:t>és</a:t>
            </a:r>
            <a:r>
              <a:rPr lang="en-US" sz="3200" dirty="0">
                <a:latin typeface="Book Antiqua" panose="02040602050305030304" pitchFamily="18" charset="0"/>
              </a:rPr>
              <a:t> </a:t>
            </a:r>
            <a:r>
              <a:rPr lang="en-US" sz="3200" dirty="0" err="1">
                <a:latin typeface="Book Antiqua" panose="02040602050305030304" pitchFamily="18" charset="0"/>
              </a:rPr>
              <a:t>új</a:t>
            </a:r>
            <a:r>
              <a:rPr lang="en-US" sz="3200" dirty="0">
                <a:latin typeface="Book Antiqua" panose="02040602050305030304" pitchFamily="18" charset="0"/>
              </a:rPr>
              <a:t> </a:t>
            </a:r>
            <a:r>
              <a:rPr lang="en-US" sz="3200" dirty="0" err="1">
                <a:latin typeface="Book Antiqua" panose="02040602050305030304" pitchFamily="18" charset="0"/>
              </a:rPr>
              <a:t>viszonyulást</a:t>
            </a:r>
            <a:r>
              <a:rPr lang="en-US" sz="3200" dirty="0">
                <a:latin typeface="Book Antiqua" panose="02040602050305030304" pitchFamily="18" charset="0"/>
              </a:rPr>
              <a:t> </a:t>
            </a:r>
            <a:r>
              <a:rPr lang="en-US" sz="3200" dirty="0" err="1">
                <a:latin typeface="Book Antiqua" panose="02040602050305030304" pitchFamily="18" charset="0"/>
              </a:rPr>
              <a:t>szólaltat</a:t>
            </a:r>
            <a:r>
              <a:rPr lang="en-US" sz="3200" dirty="0">
                <a:latin typeface="Book Antiqua" panose="02040602050305030304" pitchFamily="18" charset="0"/>
              </a:rPr>
              <a:t> meg, </a:t>
            </a:r>
            <a:r>
              <a:rPr lang="hu-HU" sz="3200" dirty="0">
                <a:latin typeface="Book Antiqua" panose="02040602050305030304" pitchFamily="18" charset="0"/>
              </a:rPr>
              <a:t>melybe </a:t>
            </a:r>
            <a:r>
              <a:rPr lang="en-US" sz="3200" dirty="0" err="1">
                <a:latin typeface="Book Antiqua" panose="02040602050305030304" pitchFamily="18" charset="0"/>
              </a:rPr>
              <a:t>beépítheti</a:t>
            </a:r>
            <a:r>
              <a:rPr lang="en-US" sz="3200" dirty="0">
                <a:latin typeface="Book Antiqua" panose="02040602050305030304" pitchFamily="18" charset="0"/>
              </a:rPr>
              <a:t> </a:t>
            </a:r>
            <a:r>
              <a:rPr lang="en-US" sz="3200" dirty="0" err="1">
                <a:latin typeface="Book Antiqua" panose="02040602050305030304" pitchFamily="18" charset="0"/>
              </a:rPr>
              <a:t>személyes</a:t>
            </a:r>
            <a:r>
              <a:rPr lang="en-US" sz="3200" dirty="0">
                <a:latin typeface="Book Antiqua" panose="02040602050305030304" pitchFamily="18" charset="0"/>
              </a:rPr>
              <a:t> </a:t>
            </a:r>
            <a:r>
              <a:rPr lang="en-US" sz="3200" dirty="0" err="1">
                <a:latin typeface="Book Antiqua" panose="02040602050305030304" pitchFamily="18" charset="0"/>
              </a:rPr>
              <a:t>múltját</a:t>
            </a:r>
            <a:r>
              <a:rPr lang="en-US" sz="3200" dirty="0">
                <a:latin typeface="Book Antiqua" panose="02040602050305030304" pitchFamily="18" charset="0"/>
              </a:rPr>
              <a:t>, </a:t>
            </a:r>
            <a:r>
              <a:rPr lang="en-US" sz="3200" dirty="0" err="1">
                <a:latin typeface="Book Antiqua" panose="02040602050305030304" pitchFamily="18" charset="0"/>
              </a:rPr>
              <a:t>sorsát</a:t>
            </a:r>
            <a:r>
              <a:rPr lang="en-US" sz="3200" dirty="0">
                <a:latin typeface="Book Antiqua" panose="02040602050305030304" pitchFamily="18" charset="0"/>
              </a:rPr>
              <a:t>, </a:t>
            </a:r>
            <a:r>
              <a:rPr lang="en-US" sz="3200" dirty="0" err="1">
                <a:latin typeface="Book Antiqua" panose="02040602050305030304" pitchFamily="18" charset="0"/>
              </a:rPr>
              <a:t>sőt</a:t>
            </a:r>
            <a:r>
              <a:rPr lang="en-US" sz="3200" dirty="0">
                <a:latin typeface="Book Antiqua" panose="02040602050305030304" pitchFamily="18" charset="0"/>
              </a:rPr>
              <a:t> </a:t>
            </a:r>
            <a:r>
              <a:rPr lang="en-US" sz="3200" dirty="0" err="1">
                <a:latin typeface="Book Antiqua" panose="02040602050305030304" pitchFamily="18" charset="0"/>
              </a:rPr>
              <a:t>reflexióit</a:t>
            </a:r>
            <a:r>
              <a:rPr lang="en-US" sz="3200" dirty="0">
                <a:latin typeface="Book Antiqua" panose="02040602050305030304" pitchFamily="18" charset="0"/>
              </a:rPr>
              <a:t> is</a:t>
            </a:r>
          </a:p>
        </p:txBody>
      </p:sp>
    </p:spTree>
    <p:extLst>
      <p:ext uri="{BB962C8B-B14F-4D97-AF65-F5344CB8AC3E}">
        <p14:creationId xmlns:p14="http://schemas.microsoft.com/office/powerpoint/2010/main" val="2770022445"/>
      </p:ext>
    </p:extLst>
  </p:cSld>
  <p:clrMapOvr>
    <a:masterClrMapping/>
  </p:clrMapOvr>
  <p:transition spd="med">
    <p:circl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256" y="120427"/>
            <a:ext cx="11834612" cy="858368"/>
          </a:xfrm>
        </p:spPr>
        <p:txBody>
          <a:bodyPr>
            <a:normAutofit/>
          </a:bodyPr>
          <a:lstStyle/>
          <a:p>
            <a:pPr algn="ctr"/>
            <a:r>
              <a:rPr lang="en-US" sz="4000" b="1" i="1" dirty="0">
                <a:latin typeface="Book Antiqua" panose="02040602050305030304" pitchFamily="18" charset="0"/>
              </a:rPr>
              <a:t>A </a:t>
            </a:r>
            <a:r>
              <a:rPr lang="en-US" sz="4000" b="1" i="1" dirty="0" err="1">
                <a:latin typeface="Book Antiqua" panose="02040602050305030304" pitchFamily="18" charset="0"/>
              </a:rPr>
              <a:t>kökösi</a:t>
            </a:r>
            <a:r>
              <a:rPr lang="en-US" sz="4000" b="1" i="1" dirty="0">
                <a:latin typeface="Book Antiqua" panose="02040602050305030304" pitchFamily="18" charset="0"/>
              </a:rPr>
              <a:t> </a:t>
            </a:r>
            <a:r>
              <a:rPr lang="en-US" sz="4000" b="1" i="1" dirty="0" err="1">
                <a:latin typeface="Book Antiqua" panose="02040602050305030304" pitchFamily="18" charset="0"/>
              </a:rPr>
              <a:t>hídon</a:t>
            </a:r>
            <a:endParaRPr lang="en-US" sz="4000" b="1" i="1" dirty="0">
              <a:latin typeface="Book Antiqua" panose="02040602050305030304" pitchFamily="18" charset="0"/>
            </a:endParaRPr>
          </a:p>
        </p:txBody>
      </p:sp>
      <p:sp>
        <p:nvSpPr>
          <p:cNvPr id="3" name="Content Placeholder 2"/>
          <p:cNvSpPr>
            <a:spLocks noGrp="1"/>
          </p:cNvSpPr>
          <p:nvPr>
            <p:ph idx="1"/>
          </p:nvPr>
        </p:nvSpPr>
        <p:spPr>
          <a:xfrm>
            <a:off x="0" y="862885"/>
            <a:ext cx="11822806" cy="5995115"/>
          </a:xfrm>
        </p:spPr>
        <p:txBody>
          <a:bodyPr>
            <a:normAutofit fontScale="70000" lnSpcReduction="20000"/>
          </a:bodyPr>
          <a:lstStyle/>
          <a:p>
            <a:pPr marL="0" indent="0">
              <a:buNone/>
            </a:pPr>
            <a:r>
              <a:rPr lang="hu-HU" sz="3900" dirty="0">
                <a:latin typeface="Book Antiqua" panose="02040602050305030304" pitchFamily="18" charset="0"/>
              </a:rPr>
              <a:t>Lassított a vonat a </a:t>
            </a:r>
            <a:r>
              <a:rPr lang="hu-HU" sz="3900" dirty="0" err="1">
                <a:latin typeface="Book Antiqua" panose="02040602050305030304" pitchFamily="18" charset="0"/>
              </a:rPr>
              <a:t>kökösi</a:t>
            </a:r>
            <a:r>
              <a:rPr lang="hu-HU" sz="3900" dirty="0">
                <a:latin typeface="Book Antiqua" panose="02040602050305030304" pitchFamily="18" charset="0"/>
              </a:rPr>
              <a:t> hídon.</a:t>
            </a:r>
          </a:p>
          <a:p>
            <a:pPr marL="0" indent="0">
              <a:buNone/>
            </a:pPr>
            <a:r>
              <a:rPr lang="hu-HU" sz="3900" dirty="0">
                <a:latin typeface="Book Antiqua" panose="02040602050305030304" pitchFamily="18" charset="0"/>
              </a:rPr>
              <a:t>Jődögélt mögöttünk szaporán az alkony,</a:t>
            </a:r>
          </a:p>
          <a:p>
            <a:pPr marL="0" indent="0">
              <a:buNone/>
            </a:pPr>
            <a:r>
              <a:rPr lang="hu-HU" sz="3900" dirty="0">
                <a:latin typeface="Book Antiqua" panose="02040602050305030304" pitchFamily="18" charset="0"/>
              </a:rPr>
              <a:t>poros köpönyegét félvállra hajítva</a:t>
            </a:r>
          </a:p>
          <a:p>
            <a:pPr marL="0" indent="0">
              <a:buNone/>
            </a:pPr>
            <a:r>
              <a:rPr lang="hu-HU" sz="3900" dirty="0">
                <a:latin typeface="Book Antiqua" panose="02040602050305030304" pitchFamily="18" charset="0"/>
              </a:rPr>
              <a:t>föl is kapaszkodott a hátsó kocsira.</a:t>
            </a:r>
          </a:p>
          <a:p>
            <a:pPr marL="0" indent="0">
              <a:buNone/>
            </a:pPr>
            <a:endParaRPr lang="hu-HU" sz="3900" dirty="0">
              <a:latin typeface="Book Antiqua" panose="02040602050305030304" pitchFamily="18" charset="0"/>
            </a:endParaRPr>
          </a:p>
          <a:p>
            <a:pPr marL="0" indent="0">
              <a:buNone/>
            </a:pPr>
            <a:r>
              <a:rPr lang="hu-HU" sz="3900" dirty="0">
                <a:latin typeface="Book Antiqua" panose="02040602050305030304" pitchFamily="18" charset="0"/>
              </a:rPr>
              <a:t>Lenn a Feketeügy feketén csillogott,</a:t>
            </a:r>
          </a:p>
          <a:p>
            <a:pPr marL="0" indent="0">
              <a:buNone/>
            </a:pPr>
            <a:r>
              <a:rPr lang="hu-HU" sz="3900" dirty="0">
                <a:latin typeface="Book Antiqua" panose="02040602050305030304" pitchFamily="18" charset="0"/>
              </a:rPr>
              <a:t>békességes esti harangszót ringatott.</a:t>
            </a:r>
          </a:p>
          <a:p>
            <a:pPr marL="0" indent="0">
              <a:buNone/>
            </a:pPr>
            <a:r>
              <a:rPr lang="hu-HU" sz="3900" dirty="0">
                <a:latin typeface="Book Antiqua" panose="02040602050305030304" pitchFamily="18" charset="0"/>
              </a:rPr>
              <a:t>Szívem köré apró, fényes tüzek gyúltak:</a:t>
            </a:r>
          </a:p>
          <a:p>
            <a:pPr marL="0" indent="0">
              <a:buNone/>
            </a:pPr>
            <a:r>
              <a:rPr lang="hu-HU" sz="3900" dirty="0">
                <a:latin typeface="Book Antiqua" panose="02040602050305030304" pitchFamily="18" charset="0"/>
              </a:rPr>
              <a:t>kerestem a parton, kerestem a múltat.</a:t>
            </a:r>
          </a:p>
          <a:p>
            <a:pPr marL="0" indent="0">
              <a:buNone/>
            </a:pPr>
            <a:endParaRPr lang="hu-HU" sz="3900" dirty="0">
              <a:latin typeface="Book Antiqua" panose="02040602050305030304" pitchFamily="18" charset="0"/>
            </a:endParaRPr>
          </a:p>
          <a:p>
            <a:pPr marL="0" indent="0">
              <a:buNone/>
            </a:pPr>
            <a:r>
              <a:rPr lang="hu-HU" sz="3900" dirty="0" err="1">
                <a:latin typeface="Book Antiqua" panose="02040602050305030304" pitchFamily="18" charset="0"/>
              </a:rPr>
              <a:t>Béhunytam</a:t>
            </a:r>
            <a:r>
              <a:rPr lang="hu-HU" sz="3900" dirty="0">
                <a:latin typeface="Book Antiqua" panose="02040602050305030304" pitchFamily="18" charset="0"/>
              </a:rPr>
              <a:t> a szemem, hátha úgy meglátnám</a:t>
            </a:r>
          </a:p>
          <a:p>
            <a:pPr marL="0" indent="0">
              <a:buNone/>
            </a:pPr>
            <a:r>
              <a:rPr lang="hu-HU" sz="3900" dirty="0">
                <a:latin typeface="Book Antiqua" panose="02040602050305030304" pitchFamily="18" charset="0"/>
              </a:rPr>
              <a:t>Gábor Áron mestert szürke paripáján.</a:t>
            </a:r>
          </a:p>
          <a:p>
            <a:pPr marL="0" indent="0">
              <a:buNone/>
            </a:pPr>
            <a:r>
              <a:rPr lang="hu-HU" sz="3900" dirty="0" err="1">
                <a:latin typeface="Book Antiqua" panose="02040602050305030304" pitchFamily="18" charset="0"/>
              </a:rPr>
              <a:t>Prázsmár</a:t>
            </a:r>
            <a:r>
              <a:rPr lang="hu-HU" sz="3900" dirty="0">
                <a:latin typeface="Book Antiqua" panose="02040602050305030304" pitchFamily="18" charset="0"/>
              </a:rPr>
              <a:t> felől szörnyű por és füst kavargott,</a:t>
            </a:r>
          </a:p>
          <a:p>
            <a:pPr marL="0" indent="0">
              <a:buNone/>
            </a:pPr>
            <a:r>
              <a:rPr lang="hu-HU" sz="3900" dirty="0">
                <a:latin typeface="Book Antiqua" panose="02040602050305030304" pitchFamily="18" charset="0"/>
              </a:rPr>
              <a:t>s dörögtek a hídfőn a székely harangok.</a:t>
            </a:r>
          </a:p>
          <a:p>
            <a:pPr algn="ct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0045" y="862885"/>
            <a:ext cx="5423079" cy="4016468"/>
          </a:xfrm>
          <a:prstGeom prst="rect">
            <a:avLst/>
          </a:prstGeom>
        </p:spPr>
      </p:pic>
      <p:sp>
        <p:nvSpPr>
          <p:cNvPr id="5" name="TextBox 4"/>
          <p:cNvSpPr txBox="1"/>
          <p:nvPr/>
        </p:nvSpPr>
        <p:spPr>
          <a:xfrm>
            <a:off x="7116417" y="4879353"/>
            <a:ext cx="5075583" cy="923330"/>
          </a:xfrm>
          <a:prstGeom prst="rect">
            <a:avLst/>
          </a:prstGeom>
          <a:noFill/>
        </p:spPr>
        <p:txBody>
          <a:bodyPr wrap="square" rtlCol="0">
            <a:spAutoFit/>
          </a:bodyPr>
          <a:lstStyle/>
          <a:p>
            <a:pPr algn="ctr"/>
            <a:r>
              <a:rPr lang="hu-HU" dirty="0">
                <a:latin typeface="Book Antiqua" panose="02040602050305030304" pitchFamily="18" charset="0"/>
              </a:rPr>
              <a:t>Rajz. </a:t>
            </a:r>
            <a:r>
              <a:rPr lang="hu-HU" dirty="0" err="1">
                <a:latin typeface="Book Antiqua" panose="02040602050305030304" pitchFamily="18" charset="0"/>
              </a:rPr>
              <a:t>Greguss</a:t>
            </a:r>
            <a:r>
              <a:rPr lang="hu-HU" dirty="0">
                <a:latin typeface="Book Antiqua" panose="02040602050305030304" pitchFamily="18" charset="0"/>
              </a:rPr>
              <a:t> </a:t>
            </a:r>
            <a:r>
              <a:rPr lang="hu-HU" dirty="0" err="1">
                <a:latin typeface="Book Antiqua" panose="02040602050305030304" pitchFamily="18" charset="0"/>
              </a:rPr>
              <a:t>Ján</a:t>
            </a:r>
            <a:r>
              <a:rPr lang="hu-HU" dirty="0">
                <a:latin typeface="Book Antiqua" panose="02040602050305030304" pitchFamily="18" charset="0"/>
              </a:rPr>
              <a:t>.</a:t>
            </a:r>
          </a:p>
          <a:p>
            <a:pPr algn="ctr"/>
            <a:r>
              <a:rPr lang="hu-HU" dirty="0">
                <a:latin typeface="Book Antiqua" panose="02040602050305030304" pitchFamily="18" charset="0"/>
              </a:rPr>
              <a:t>https://aprocskaboldogsagaim.blogspot.com/2011/11/kanyadi-sandor-kokosi-hidon.html</a:t>
            </a:r>
            <a:endParaRPr lang="en-US" dirty="0">
              <a:latin typeface="Book Antiqua" panose="02040602050305030304" pitchFamily="18" charset="0"/>
            </a:endParaRPr>
          </a:p>
        </p:txBody>
      </p:sp>
    </p:spTree>
    <p:extLst>
      <p:ext uri="{BB962C8B-B14F-4D97-AF65-F5344CB8AC3E}">
        <p14:creationId xmlns:p14="http://schemas.microsoft.com/office/powerpoint/2010/main" val="3532744974"/>
      </p:ext>
    </p:extLst>
  </p:cSld>
  <p:clrMapOvr>
    <a:masterClrMapping/>
  </p:clrMapOvr>
  <p:transition spd="med">
    <p:circl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5914" y="120427"/>
            <a:ext cx="11011437" cy="909883"/>
          </a:xfrm>
        </p:spPr>
        <p:txBody>
          <a:bodyPr>
            <a:normAutofit/>
          </a:bodyPr>
          <a:lstStyle/>
          <a:p>
            <a:r>
              <a:rPr lang="hu-HU" sz="4000" b="1" i="1" dirty="0">
                <a:latin typeface="Book Antiqua" panose="02040602050305030304" pitchFamily="18" charset="0"/>
              </a:rPr>
              <a:t>Fától fáig</a:t>
            </a:r>
            <a:endParaRPr lang="en-US" sz="4000" b="1" i="1" dirty="0">
              <a:latin typeface="Book Antiqua" panose="02040602050305030304" pitchFamily="18" charset="0"/>
            </a:endParaRPr>
          </a:p>
        </p:txBody>
      </p:sp>
      <p:pic>
        <p:nvPicPr>
          <p:cNvPr id="4" name="Kanyadi Sandor - Fatol faig (320 kbps)">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6" cstate="print"/>
          <a:stretch>
            <a:fillRect/>
          </a:stretch>
        </p:blipFill>
        <p:spPr>
          <a:xfrm>
            <a:off x="11420604" y="184304"/>
            <a:ext cx="609600" cy="609600"/>
          </a:xfrm>
        </p:spPr>
      </p:pic>
      <p:sp>
        <p:nvSpPr>
          <p:cNvPr id="6" name="TextBox 5"/>
          <p:cNvSpPr txBox="1"/>
          <p:nvPr/>
        </p:nvSpPr>
        <p:spPr>
          <a:xfrm>
            <a:off x="163132" y="1416676"/>
            <a:ext cx="12028868" cy="3970318"/>
          </a:xfrm>
          <a:prstGeom prst="rect">
            <a:avLst/>
          </a:prstGeom>
          <a:noFill/>
        </p:spPr>
        <p:txBody>
          <a:bodyPr wrap="square" rtlCol="0">
            <a:spAutoFit/>
          </a:bodyPr>
          <a:lstStyle/>
          <a:p>
            <a:pPr marL="285750" indent="-285750">
              <a:buFont typeface="Arial" panose="020B0604020202020204" pitchFamily="34" charset="0"/>
              <a:buChar char="•"/>
            </a:pPr>
            <a:r>
              <a:rPr lang="hu-HU" sz="3600" dirty="0">
                <a:latin typeface="Book Antiqua" panose="02040602050305030304" pitchFamily="18" charset="0"/>
              </a:rPr>
              <a:t>Konkrét helyzetleírással indul.</a:t>
            </a:r>
          </a:p>
          <a:p>
            <a:pPr marL="285750" indent="-285750">
              <a:buFont typeface="Arial" panose="020B0604020202020204" pitchFamily="34" charset="0"/>
              <a:buChar char="•"/>
            </a:pPr>
            <a:endParaRPr lang="hu-HU" sz="3600" dirty="0">
              <a:latin typeface="Book Antiqua" panose="02040602050305030304" pitchFamily="18" charset="0"/>
            </a:endParaRPr>
          </a:p>
          <a:p>
            <a:pPr marL="285750" indent="-285750">
              <a:buFont typeface="Arial" panose="020B0604020202020204" pitchFamily="34" charset="0"/>
              <a:buChar char="•"/>
            </a:pPr>
            <a:r>
              <a:rPr lang="hu-HU" sz="3600" dirty="0">
                <a:latin typeface="Book Antiqua" panose="02040602050305030304" pitchFamily="18" charset="0"/>
              </a:rPr>
              <a:t>A tájleírást háttérbe szorítja a gyermek bensője.</a:t>
            </a:r>
          </a:p>
          <a:p>
            <a:endParaRPr lang="hu-HU" sz="3600" dirty="0">
              <a:latin typeface="Book Antiqua" panose="02040602050305030304" pitchFamily="18" charset="0"/>
            </a:endParaRPr>
          </a:p>
          <a:p>
            <a:pPr marL="285750" indent="-285750">
              <a:buFont typeface="Arial" panose="020B0604020202020204" pitchFamily="34" charset="0"/>
              <a:buChar char="•"/>
            </a:pPr>
            <a:r>
              <a:rPr lang="hu-HU" sz="3600" dirty="0">
                <a:latin typeface="Book Antiqua" panose="02040602050305030304" pitchFamily="18" charset="0"/>
              </a:rPr>
              <a:t>Egymásra vetül az egyéni sors és az ontogenezis.</a:t>
            </a:r>
          </a:p>
          <a:p>
            <a:pPr marL="285750" indent="-285750">
              <a:buFont typeface="Arial" panose="020B0604020202020204" pitchFamily="34" charset="0"/>
              <a:buChar char="•"/>
            </a:pPr>
            <a:endParaRPr lang="hu-HU" sz="3600" dirty="0">
              <a:latin typeface="Book Antiqua" panose="02040602050305030304" pitchFamily="18" charset="0"/>
            </a:endParaRPr>
          </a:p>
          <a:p>
            <a:pPr marL="285750" indent="-285750">
              <a:buFont typeface="Arial" panose="020B0604020202020204" pitchFamily="34" charset="0"/>
              <a:buChar char="•"/>
            </a:pPr>
            <a:endParaRPr lang="en-US" sz="3600" dirty="0">
              <a:latin typeface="Book Antiqua" panose="02040602050305030304" pitchFamily="18" charset="0"/>
            </a:endParaRPr>
          </a:p>
        </p:txBody>
      </p:sp>
      <p:pic>
        <p:nvPicPr>
          <p:cNvPr id="5" name="Kanyadi Sandor - Fatol faig (320 kbps).mp3">
            <a:hlinkClick r:id="" action="ppaction://media"/>
          </p:cNvPr>
          <p:cNvPicPr>
            <a:picLocks noChangeAspect="1"/>
          </p:cNvPicPr>
          <p:nvPr>
            <a:audioFile r:link="rId4"/>
            <p:extLst>
              <p:ext uri="{DAA4B4D4-6D71-4841-9C94-3DE7FCFB9230}">
                <p14:media xmlns:p14="http://schemas.microsoft.com/office/powerpoint/2010/main" r:link="rId3"/>
              </p:ext>
            </p:extLst>
          </p:nvPr>
        </p:nvPicPr>
        <p:blipFill>
          <a:blip r:embed="rId7"/>
          <a:stretch>
            <a:fillRect/>
          </a:stretch>
        </p:blipFill>
        <p:spPr>
          <a:xfrm>
            <a:off x="163902" y="175373"/>
            <a:ext cx="670014" cy="670014"/>
          </a:xfrm>
          <a:prstGeom prst="rect">
            <a:avLst/>
          </a:prstGeom>
        </p:spPr>
      </p:pic>
    </p:spTree>
    <p:extLst>
      <p:ext uri="{BB962C8B-B14F-4D97-AF65-F5344CB8AC3E}">
        <p14:creationId xmlns:p14="http://schemas.microsoft.com/office/powerpoint/2010/main" val="3381503720"/>
      </p:ext>
    </p:extLst>
  </p:cSld>
  <p:clrMapOvr>
    <a:masterClrMapping/>
  </p:clrMapOvr>
  <p:transition spd="med">
    <p:circl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06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43073" fill="hold"/>
                                        <p:tgtEl>
                                          <p:spTgt spid="5"/>
                                        </p:tgtEl>
                                      </p:cBhvr>
                                    </p:cmd>
                                  </p:childTnLst>
                                </p:cTn>
                              </p:par>
                            </p:childTnLst>
                          </p:cTn>
                        </p:par>
                      </p:childTnLst>
                    </p:cTn>
                  </p:par>
                </p:childTnLst>
              </p:cTn>
              <p:nextCondLst>
                <p:cond evt="onClick" delay="0">
                  <p:tgtEl>
                    <p:spTgt spid="5"/>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124" y="245661"/>
            <a:ext cx="10515600" cy="964954"/>
          </a:xfrm>
        </p:spPr>
        <p:txBody>
          <a:bodyPr>
            <a:normAutofit/>
          </a:bodyPr>
          <a:lstStyle/>
          <a:p>
            <a:r>
              <a:rPr lang="hu-HU" sz="4000" b="1" i="1" dirty="0">
                <a:latin typeface="Book Antiqua" panose="02040602050305030304" pitchFamily="18" charset="0"/>
              </a:rPr>
              <a:t>Szürkület</a:t>
            </a:r>
            <a:r>
              <a:rPr lang="hu-HU" sz="4000" dirty="0">
                <a:latin typeface="Book Antiqua" panose="02040602050305030304" pitchFamily="18" charset="0"/>
              </a:rPr>
              <a:t> (1978)</a:t>
            </a:r>
            <a:endParaRPr lang="en-US" sz="4000" dirty="0">
              <a:latin typeface="Book Antiqua" panose="02040602050305030304" pitchFamily="18" charset="0"/>
            </a:endParaRPr>
          </a:p>
        </p:txBody>
      </p:sp>
      <p:sp>
        <p:nvSpPr>
          <p:cNvPr id="3" name="Content Placeholder 2"/>
          <p:cNvSpPr>
            <a:spLocks noGrp="1"/>
          </p:cNvSpPr>
          <p:nvPr>
            <p:ph idx="1"/>
          </p:nvPr>
        </p:nvSpPr>
        <p:spPr>
          <a:xfrm>
            <a:off x="193182" y="1719330"/>
            <a:ext cx="11603865" cy="5138670"/>
          </a:xfrm>
        </p:spPr>
        <p:txBody>
          <a:bodyPr>
            <a:normAutofit fontScale="92500"/>
          </a:bodyPr>
          <a:lstStyle/>
          <a:p>
            <a:pPr algn="just"/>
            <a:r>
              <a:rPr lang="hu-HU" sz="3000" dirty="0">
                <a:latin typeface="Book Antiqua" panose="02040602050305030304" pitchFamily="18" charset="0"/>
              </a:rPr>
              <a:t>14.000 példányszám</a:t>
            </a:r>
          </a:p>
          <a:p>
            <a:pPr algn="just"/>
            <a:r>
              <a:rPr lang="en-US" sz="3000" dirty="0" err="1">
                <a:latin typeface="Book Antiqua" panose="02040602050305030304" pitchFamily="18" charset="0"/>
              </a:rPr>
              <a:t>Romániai</a:t>
            </a:r>
            <a:r>
              <a:rPr lang="en-US" sz="3000" dirty="0">
                <a:latin typeface="Book Antiqua" panose="02040602050305030304" pitchFamily="18" charset="0"/>
              </a:rPr>
              <a:t> </a:t>
            </a:r>
            <a:r>
              <a:rPr lang="en-US" sz="3000" dirty="0" err="1">
                <a:latin typeface="Book Antiqua" panose="02040602050305030304" pitchFamily="18" charset="0"/>
              </a:rPr>
              <a:t>Írószövetség</a:t>
            </a:r>
            <a:r>
              <a:rPr lang="en-US" sz="3000" dirty="0">
                <a:latin typeface="Book Antiqua" panose="02040602050305030304" pitchFamily="18" charset="0"/>
              </a:rPr>
              <a:t> </a:t>
            </a:r>
            <a:r>
              <a:rPr lang="en-US" sz="3000" dirty="0" err="1">
                <a:latin typeface="Book Antiqua" panose="02040602050305030304" pitchFamily="18" charset="0"/>
              </a:rPr>
              <a:t>díj</a:t>
            </a:r>
            <a:r>
              <a:rPr lang="hu-HU" sz="3000" dirty="0">
                <a:latin typeface="Book Antiqua" panose="02040602050305030304" pitchFamily="18" charset="0"/>
              </a:rPr>
              <a:t>a</a:t>
            </a:r>
          </a:p>
          <a:p>
            <a:pPr algn="just"/>
            <a:r>
              <a:rPr lang="en-US" sz="3000" dirty="0">
                <a:latin typeface="Book Antiqua" panose="02040602050305030304" pitchFamily="18" charset="0"/>
              </a:rPr>
              <a:t>„</a:t>
            </a:r>
            <a:r>
              <a:rPr lang="en-US" sz="3000" dirty="0" err="1">
                <a:latin typeface="Book Antiqua" panose="02040602050305030304" pitchFamily="18" charset="0"/>
              </a:rPr>
              <a:t>Arany</a:t>
            </a:r>
            <a:r>
              <a:rPr lang="en-US" sz="3000" dirty="0">
                <a:latin typeface="Book Antiqua" panose="02040602050305030304" pitchFamily="18" charset="0"/>
              </a:rPr>
              <a:t> </a:t>
            </a:r>
            <a:r>
              <a:rPr lang="en-US" sz="3000" dirty="0" err="1">
                <a:latin typeface="Book Antiqua" panose="02040602050305030304" pitchFamily="18" charset="0"/>
              </a:rPr>
              <a:t>János</a:t>
            </a:r>
            <a:r>
              <a:rPr lang="en-US" sz="3000" dirty="0">
                <a:latin typeface="Book Antiqua" panose="02040602050305030304" pitchFamily="18" charset="0"/>
              </a:rPr>
              <a:t> </a:t>
            </a:r>
            <a:r>
              <a:rPr lang="en-US" sz="3000" dirty="0" err="1">
                <a:latin typeface="Book Antiqua" panose="02040602050305030304" pitchFamily="18" charset="0"/>
              </a:rPr>
              <a:t>kalapjába</a:t>
            </a:r>
            <a:r>
              <a:rPr lang="en-US" sz="3000" dirty="0">
                <a:latin typeface="Book Antiqua" panose="02040602050305030304" pitchFamily="18" charset="0"/>
              </a:rPr>
              <a:t> </a:t>
            </a:r>
            <a:r>
              <a:rPr lang="en-US" sz="3000" dirty="0" err="1">
                <a:latin typeface="Book Antiqua" panose="02040602050305030304" pitchFamily="18" charset="0"/>
              </a:rPr>
              <a:t>nőtt</a:t>
            </a:r>
            <a:r>
              <a:rPr lang="en-US" sz="3000" dirty="0">
                <a:latin typeface="Book Antiqua" panose="02040602050305030304" pitchFamily="18" charset="0"/>
              </a:rPr>
              <a:t> </a:t>
            </a:r>
            <a:r>
              <a:rPr lang="en-US" sz="3000" dirty="0" err="1">
                <a:latin typeface="Book Antiqua" panose="02040602050305030304" pitchFamily="18" charset="0"/>
              </a:rPr>
              <a:t>bele</a:t>
            </a:r>
            <a:r>
              <a:rPr lang="en-US" sz="3000" dirty="0">
                <a:latin typeface="Book Antiqua" panose="02040602050305030304" pitchFamily="18" charset="0"/>
              </a:rPr>
              <a:t>”</a:t>
            </a:r>
            <a:endParaRPr lang="hu-HU" sz="3000" dirty="0">
              <a:latin typeface="Book Antiqua" panose="02040602050305030304" pitchFamily="18" charset="0"/>
            </a:endParaRPr>
          </a:p>
          <a:p>
            <a:pPr marL="0" indent="0" algn="just">
              <a:buNone/>
            </a:pPr>
            <a:endParaRPr lang="hu-HU" sz="3000" dirty="0">
              <a:latin typeface="Book Antiqua" panose="02040602050305030304" pitchFamily="18" charset="0"/>
            </a:endParaRPr>
          </a:p>
          <a:p>
            <a:pPr algn="just"/>
            <a:r>
              <a:rPr lang="en-US" sz="3000" dirty="0">
                <a:latin typeface="Book Antiqua" panose="02040602050305030304" pitchFamily="18" charset="0"/>
              </a:rPr>
              <a:t>A </a:t>
            </a:r>
            <a:r>
              <a:rPr lang="en-US" sz="3000" dirty="0" err="1">
                <a:latin typeface="Book Antiqua" panose="02040602050305030304" pitchFamily="18" charset="0"/>
              </a:rPr>
              <a:t>kötet</a:t>
            </a:r>
            <a:r>
              <a:rPr lang="en-US" sz="3000" dirty="0">
                <a:latin typeface="Book Antiqua" panose="02040602050305030304" pitchFamily="18" charset="0"/>
              </a:rPr>
              <a:t> </a:t>
            </a:r>
            <a:r>
              <a:rPr lang="en-US" sz="3000" dirty="0" err="1">
                <a:latin typeface="Book Antiqua" panose="02040602050305030304" pitchFamily="18" charset="0"/>
              </a:rPr>
              <a:t>költői</a:t>
            </a:r>
            <a:r>
              <a:rPr lang="en-US" sz="3000" dirty="0">
                <a:latin typeface="Book Antiqua" panose="02040602050305030304" pitchFamily="18" charset="0"/>
              </a:rPr>
              <a:t> </a:t>
            </a:r>
            <a:r>
              <a:rPr lang="en-US" sz="3000" dirty="0" err="1">
                <a:latin typeface="Book Antiqua" panose="02040602050305030304" pitchFamily="18" charset="0"/>
              </a:rPr>
              <a:t>üzenete</a:t>
            </a:r>
            <a:r>
              <a:rPr lang="en-US" sz="3000" dirty="0">
                <a:latin typeface="Book Antiqua" panose="02040602050305030304" pitchFamily="18" charset="0"/>
              </a:rPr>
              <a:t> a </a:t>
            </a:r>
            <a:r>
              <a:rPr lang="en-US" sz="3000" dirty="0" err="1">
                <a:latin typeface="Book Antiqua" panose="02040602050305030304" pitchFamily="18" charset="0"/>
              </a:rPr>
              <a:t>szülőföld</a:t>
            </a:r>
            <a:r>
              <a:rPr lang="en-US" sz="3000" dirty="0">
                <a:latin typeface="Book Antiqua" panose="02040602050305030304" pitchFamily="18" charset="0"/>
              </a:rPr>
              <a:t> </a:t>
            </a:r>
            <a:r>
              <a:rPr lang="en-US" sz="3000" dirty="0" err="1">
                <a:latin typeface="Book Antiqua" panose="02040602050305030304" pitchFamily="18" charset="0"/>
              </a:rPr>
              <a:t>szeretete</a:t>
            </a:r>
            <a:r>
              <a:rPr lang="en-US" sz="3000" dirty="0">
                <a:latin typeface="Book Antiqua" panose="02040602050305030304" pitchFamily="18" charset="0"/>
              </a:rPr>
              <a:t>, a „</a:t>
            </a:r>
            <a:r>
              <a:rPr lang="en-US" sz="3000" dirty="0" err="1">
                <a:latin typeface="Book Antiqua" panose="02040602050305030304" pitchFamily="18" charset="0"/>
              </a:rPr>
              <a:t>provincialét</a:t>
            </a:r>
            <a:r>
              <a:rPr lang="en-US" sz="3000" dirty="0">
                <a:latin typeface="Book Antiqua" panose="02040602050305030304" pitchFamily="18" charset="0"/>
              </a:rPr>
              <a:t>" </a:t>
            </a:r>
            <a:r>
              <a:rPr lang="en-US" sz="3000" dirty="0" err="1">
                <a:latin typeface="Book Antiqua" panose="02040602050305030304" pitchFamily="18" charset="0"/>
              </a:rPr>
              <a:t>provokatív</a:t>
            </a:r>
            <a:r>
              <a:rPr lang="en-US" sz="3000" dirty="0">
                <a:latin typeface="Book Antiqua" panose="02040602050305030304" pitchFamily="18" charset="0"/>
              </a:rPr>
              <a:t> </a:t>
            </a:r>
            <a:r>
              <a:rPr lang="en-US" sz="3000" dirty="0" err="1">
                <a:latin typeface="Book Antiqua" panose="02040602050305030304" pitchFamily="18" charset="0"/>
              </a:rPr>
              <a:t>vállalása</a:t>
            </a:r>
            <a:r>
              <a:rPr lang="hu-HU" sz="3000" dirty="0">
                <a:latin typeface="Book Antiqua" panose="02040602050305030304" pitchFamily="18" charset="0"/>
              </a:rPr>
              <a:t>.</a:t>
            </a:r>
          </a:p>
          <a:p>
            <a:pPr algn="just"/>
            <a:endParaRPr lang="hu-HU" sz="3000" dirty="0">
              <a:latin typeface="Book Antiqua" panose="02040602050305030304" pitchFamily="18" charset="0"/>
            </a:endParaRPr>
          </a:p>
          <a:p>
            <a:pPr algn="just"/>
            <a:r>
              <a:rPr lang="en-US" sz="3000" i="1" dirty="0">
                <a:latin typeface="Book Antiqua" panose="02040602050305030304" pitchFamily="18" charset="0"/>
              </a:rPr>
              <a:t>„</a:t>
            </a:r>
            <a:r>
              <a:rPr lang="en-US" sz="3000" i="1" dirty="0" err="1">
                <a:latin typeface="Book Antiqua" panose="02040602050305030304" pitchFamily="18" charset="0"/>
              </a:rPr>
              <a:t>Vállaltam</a:t>
            </a:r>
            <a:r>
              <a:rPr lang="en-US" sz="3000" i="1" dirty="0">
                <a:latin typeface="Book Antiqua" panose="02040602050305030304" pitchFamily="18" charset="0"/>
              </a:rPr>
              <a:t> </a:t>
            </a:r>
            <a:r>
              <a:rPr lang="en-US" sz="3000" i="1" dirty="0" err="1">
                <a:latin typeface="Book Antiqua" panose="02040602050305030304" pitchFamily="18" charset="0"/>
              </a:rPr>
              <a:t>eddig</a:t>
            </a:r>
            <a:r>
              <a:rPr lang="en-US" sz="3000" i="1" dirty="0">
                <a:latin typeface="Book Antiqua" panose="02040602050305030304" pitchFamily="18" charset="0"/>
              </a:rPr>
              <a:t> is s a </a:t>
            </a:r>
            <a:r>
              <a:rPr lang="en-US" sz="3000" i="1" dirty="0" err="1">
                <a:latin typeface="Book Antiqua" panose="02040602050305030304" pitchFamily="18" charset="0"/>
              </a:rPr>
              <a:t>tapasztalatok</a:t>
            </a:r>
            <a:r>
              <a:rPr lang="en-US" sz="3000" i="1" dirty="0">
                <a:latin typeface="Book Antiqua" panose="02040602050305030304" pitchFamily="18" charset="0"/>
              </a:rPr>
              <a:t> </a:t>
            </a:r>
            <a:r>
              <a:rPr lang="en-US" sz="3000" i="1" dirty="0" err="1">
                <a:latin typeface="Book Antiqua" panose="02040602050305030304" pitchFamily="18" charset="0"/>
              </a:rPr>
              <a:t>alapján</a:t>
            </a:r>
            <a:r>
              <a:rPr lang="en-US" sz="3000" i="1" dirty="0">
                <a:latin typeface="Book Antiqua" panose="02040602050305030304" pitchFamily="18" charset="0"/>
              </a:rPr>
              <a:t> </a:t>
            </a:r>
            <a:r>
              <a:rPr lang="en-US" sz="3000" i="1" dirty="0" err="1">
                <a:latin typeface="Book Antiqua" panose="02040602050305030304" pitchFamily="18" charset="0"/>
              </a:rPr>
              <a:t>hitemben</a:t>
            </a:r>
            <a:r>
              <a:rPr lang="en-US" sz="3000" i="1" dirty="0">
                <a:latin typeface="Book Antiqua" panose="02040602050305030304" pitchFamily="18" charset="0"/>
              </a:rPr>
              <a:t> </a:t>
            </a:r>
            <a:r>
              <a:rPr lang="en-US" sz="3000" i="1" dirty="0" err="1">
                <a:latin typeface="Book Antiqua" panose="02040602050305030304" pitchFamily="18" charset="0"/>
              </a:rPr>
              <a:t>megerősödve</a:t>
            </a:r>
            <a:r>
              <a:rPr lang="en-US" sz="3000" i="1" dirty="0">
                <a:latin typeface="Book Antiqua" panose="02040602050305030304" pitchFamily="18" charset="0"/>
              </a:rPr>
              <a:t> </a:t>
            </a:r>
            <a:r>
              <a:rPr lang="en-US" sz="3000" i="1" dirty="0" err="1">
                <a:latin typeface="Book Antiqua" panose="02040602050305030304" pitchFamily="18" charset="0"/>
              </a:rPr>
              <a:t>vállalom</a:t>
            </a:r>
            <a:r>
              <a:rPr lang="en-US" sz="3000" i="1" dirty="0">
                <a:latin typeface="Book Antiqua" panose="02040602050305030304" pitchFamily="18" charset="0"/>
              </a:rPr>
              <a:t> </a:t>
            </a:r>
            <a:r>
              <a:rPr lang="en-US" sz="3000" i="1" dirty="0" err="1">
                <a:latin typeface="Book Antiqua" panose="02040602050305030304" pitchFamily="18" charset="0"/>
              </a:rPr>
              <a:t>és</a:t>
            </a:r>
            <a:r>
              <a:rPr lang="en-US" sz="3000" i="1" dirty="0">
                <a:latin typeface="Book Antiqua" panose="02040602050305030304" pitchFamily="18" charset="0"/>
              </a:rPr>
              <a:t> </a:t>
            </a:r>
            <a:r>
              <a:rPr lang="en-US" sz="3000" i="1" dirty="0" err="1">
                <a:latin typeface="Book Antiqua" panose="02040602050305030304" pitchFamily="18" charset="0"/>
              </a:rPr>
              <a:t>vallom</a:t>
            </a:r>
            <a:r>
              <a:rPr lang="en-US" sz="3000" i="1" dirty="0">
                <a:latin typeface="Book Antiqua" panose="02040602050305030304" pitchFamily="18" charset="0"/>
              </a:rPr>
              <a:t> </a:t>
            </a:r>
            <a:r>
              <a:rPr lang="en-US" sz="3000" i="1" dirty="0" err="1">
                <a:latin typeface="Book Antiqua" panose="02040602050305030304" pitchFamily="18" charset="0"/>
              </a:rPr>
              <a:t>ezután</a:t>
            </a:r>
            <a:r>
              <a:rPr lang="en-US" sz="3000" i="1" dirty="0">
                <a:latin typeface="Book Antiqua" panose="02040602050305030304" pitchFamily="18" charset="0"/>
              </a:rPr>
              <a:t> is, </a:t>
            </a:r>
            <a:r>
              <a:rPr lang="en-US" sz="3000" i="1" dirty="0" err="1">
                <a:latin typeface="Book Antiqua" panose="02040602050305030304" pitchFamily="18" charset="0"/>
              </a:rPr>
              <a:t>hogy</a:t>
            </a:r>
            <a:r>
              <a:rPr lang="en-US" sz="3000" i="1" dirty="0">
                <a:latin typeface="Book Antiqua" panose="02040602050305030304" pitchFamily="18" charset="0"/>
              </a:rPr>
              <a:t> </a:t>
            </a:r>
            <a:r>
              <a:rPr lang="en-US" sz="3000" i="1" dirty="0" err="1">
                <a:latin typeface="Book Antiqua" panose="02040602050305030304" pitchFamily="18" charset="0"/>
              </a:rPr>
              <a:t>vidéki</a:t>
            </a:r>
            <a:r>
              <a:rPr lang="en-US" sz="3000" i="1" dirty="0">
                <a:latin typeface="Book Antiqua" panose="02040602050305030304" pitchFamily="18" charset="0"/>
              </a:rPr>
              <a:t> </a:t>
            </a:r>
            <a:r>
              <a:rPr lang="en-US" sz="3000" i="1" dirty="0" err="1">
                <a:latin typeface="Book Antiqua" panose="02040602050305030304" pitchFamily="18" charset="0"/>
              </a:rPr>
              <a:t>költő</a:t>
            </a:r>
            <a:r>
              <a:rPr lang="en-US" sz="3000" i="1" dirty="0">
                <a:latin typeface="Book Antiqua" panose="02040602050305030304" pitchFamily="18" charset="0"/>
              </a:rPr>
              <a:t> </a:t>
            </a:r>
            <a:r>
              <a:rPr lang="en-US" sz="3000" i="1" dirty="0" err="1">
                <a:latin typeface="Book Antiqua" panose="02040602050305030304" pitchFamily="18" charset="0"/>
              </a:rPr>
              <a:t>vagyok</a:t>
            </a:r>
            <a:r>
              <a:rPr lang="en-US" sz="3000" i="1" dirty="0">
                <a:latin typeface="Book Antiqua" panose="02040602050305030304" pitchFamily="18" charset="0"/>
              </a:rPr>
              <a:t>, </a:t>
            </a:r>
            <a:r>
              <a:rPr lang="en-US" sz="3000" i="1" dirty="0" err="1">
                <a:latin typeface="Book Antiqua" panose="02040602050305030304" pitchFamily="18" charset="0"/>
              </a:rPr>
              <a:t>ennek</a:t>
            </a:r>
            <a:r>
              <a:rPr lang="en-US" sz="3000" i="1" dirty="0">
                <a:latin typeface="Book Antiqua" panose="02040602050305030304" pitchFamily="18" charset="0"/>
              </a:rPr>
              <a:t> a </a:t>
            </a:r>
            <a:r>
              <a:rPr lang="en-US" sz="3000" i="1" dirty="0" err="1">
                <a:latin typeface="Book Antiqua" panose="02040602050305030304" pitchFamily="18" charset="0"/>
              </a:rPr>
              <a:t>provinciának</a:t>
            </a:r>
            <a:r>
              <a:rPr lang="en-US" sz="3000" i="1" dirty="0">
                <a:latin typeface="Book Antiqua" panose="02040602050305030304" pitchFamily="18" charset="0"/>
              </a:rPr>
              <a:t> a </a:t>
            </a:r>
            <a:r>
              <a:rPr lang="en-US" sz="3000" i="1" dirty="0" err="1">
                <a:latin typeface="Book Antiqua" panose="02040602050305030304" pitchFamily="18" charset="0"/>
              </a:rPr>
              <a:t>fia</a:t>
            </a:r>
            <a:r>
              <a:rPr lang="en-US" sz="3000" i="1" dirty="0">
                <a:latin typeface="Book Antiqua" panose="02040602050305030304" pitchFamily="18" charset="0"/>
              </a:rPr>
              <a:t>, </a:t>
            </a:r>
            <a:r>
              <a:rPr lang="en-US" sz="3000" i="1" dirty="0" err="1">
                <a:latin typeface="Book Antiqua" panose="02040602050305030304" pitchFamily="18" charset="0"/>
              </a:rPr>
              <a:t>és</a:t>
            </a:r>
            <a:r>
              <a:rPr lang="en-US" sz="3000" i="1" dirty="0">
                <a:latin typeface="Book Antiqua" panose="02040602050305030304" pitchFamily="18" charset="0"/>
              </a:rPr>
              <a:t> ha </a:t>
            </a:r>
            <a:r>
              <a:rPr lang="en-US" sz="3000" i="1" dirty="0" err="1">
                <a:latin typeface="Book Antiqua" panose="02040602050305030304" pitchFamily="18" charset="0"/>
              </a:rPr>
              <a:t>valami</a:t>
            </a:r>
            <a:r>
              <a:rPr lang="en-US" sz="3000" i="1" dirty="0">
                <a:latin typeface="Book Antiqua" panose="02040602050305030304" pitchFamily="18" charset="0"/>
              </a:rPr>
              <a:t> </a:t>
            </a:r>
            <a:r>
              <a:rPr lang="en-US" sz="3000" i="1" dirty="0" err="1">
                <a:latin typeface="Book Antiqua" panose="02040602050305030304" pitchFamily="18" charset="0"/>
              </a:rPr>
              <a:t>erénye</a:t>
            </a:r>
            <a:r>
              <a:rPr lang="en-US" sz="3000" i="1" dirty="0">
                <a:latin typeface="Book Antiqua" panose="02040602050305030304" pitchFamily="18" charset="0"/>
              </a:rPr>
              <a:t>, </a:t>
            </a:r>
            <a:r>
              <a:rPr lang="en-US" sz="3000" i="1" dirty="0" err="1">
                <a:latin typeface="Book Antiqua" panose="02040602050305030304" pitchFamily="18" charset="0"/>
              </a:rPr>
              <a:t>valami</a:t>
            </a:r>
            <a:r>
              <a:rPr lang="en-US" sz="3000" i="1" dirty="0">
                <a:latin typeface="Book Antiqua" panose="02040602050305030304" pitchFamily="18" charset="0"/>
              </a:rPr>
              <a:t> </a:t>
            </a:r>
            <a:r>
              <a:rPr lang="en-US" sz="3000" i="1" dirty="0" err="1">
                <a:latin typeface="Book Antiqua" panose="02040602050305030304" pitchFamily="18" charset="0"/>
              </a:rPr>
              <a:t>erőssége</a:t>
            </a:r>
            <a:r>
              <a:rPr lang="en-US" sz="3000" i="1" dirty="0">
                <a:latin typeface="Book Antiqua" panose="02040602050305030304" pitchFamily="18" charset="0"/>
              </a:rPr>
              <a:t> van </a:t>
            </a:r>
            <a:r>
              <a:rPr lang="en-US" sz="3000" i="1" dirty="0" err="1">
                <a:latin typeface="Book Antiqua" panose="02040602050305030304" pitchFamily="18" charset="0"/>
              </a:rPr>
              <a:t>az</a:t>
            </a:r>
            <a:r>
              <a:rPr lang="en-US" sz="3000" i="1" dirty="0">
                <a:latin typeface="Book Antiqua" panose="02040602050305030304" pitchFamily="18" charset="0"/>
              </a:rPr>
              <a:t> </a:t>
            </a:r>
            <a:r>
              <a:rPr lang="en-US" sz="3000" i="1" dirty="0" err="1">
                <a:latin typeface="Book Antiqua" panose="02040602050305030304" pitchFamily="18" charset="0"/>
              </a:rPr>
              <a:t>én</a:t>
            </a:r>
            <a:r>
              <a:rPr lang="en-US" sz="3000" i="1" dirty="0">
                <a:latin typeface="Book Antiqua" panose="02040602050305030304" pitchFamily="18" charset="0"/>
              </a:rPr>
              <a:t> </a:t>
            </a:r>
            <a:r>
              <a:rPr lang="en-US" sz="3000" i="1" dirty="0" err="1">
                <a:latin typeface="Book Antiqua" panose="02040602050305030304" pitchFamily="18" charset="0"/>
              </a:rPr>
              <a:t>verseimnek</a:t>
            </a:r>
            <a:r>
              <a:rPr lang="en-US" sz="3000" i="1" dirty="0">
                <a:latin typeface="Book Antiqua" panose="02040602050305030304" pitchFamily="18" charset="0"/>
              </a:rPr>
              <a:t>, </a:t>
            </a:r>
            <a:r>
              <a:rPr lang="en-US" sz="3000" i="1" dirty="0" err="1">
                <a:latin typeface="Book Antiqua" panose="02040602050305030304" pitchFamily="18" charset="0"/>
              </a:rPr>
              <a:t>akkor</a:t>
            </a:r>
            <a:r>
              <a:rPr lang="en-US" sz="3000" i="1" dirty="0">
                <a:latin typeface="Book Antiqua" panose="02040602050305030304" pitchFamily="18" charset="0"/>
              </a:rPr>
              <a:t> </a:t>
            </a:r>
            <a:r>
              <a:rPr lang="en-US" sz="3000" i="1" dirty="0" err="1">
                <a:latin typeface="Book Antiqua" panose="02040602050305030304" pitchFamily="18" charset="0"/>
              </a:rPr>
              <a:t>ez</a:t>
            </a:r>
            <a:r>
              <a:rPr lang="en-US" sz="3000" i="1" dirty="0">
                <a:latin typeface="Book Antiqua" panose="02040602050305030304" pitchFamily="18" charset="0"/>
              </a:rPr>
              <a:t> </a:t>
            </a:r>
            <a:r>
              <a:rPr lang="en-US" sz="3000" i="1" dirty="0" err="1">
                <a:latin typeface="Book Antiqua" panose="02040602050305030304" pitchFamily="18" charset="0"/>
              </a:rPr>
              <a:t>főként</a:t>
            </a:r>
            <a:r>
              <a:rPr lang="en-US" sz="3000" i="1" dirty="0">
                <a:latin typeface="Book Antiqua" panose="02040602050305030304" pitchFamily="18" charset="0"/>
              </a:rPr>
              <a:t> </a:t>
            </a:r>
            <a:r>
              <a:rPr lang="en-US" sz="3000" i="1" dirty="0" err="1">
                <a:latin typeface="Book Antiqua" panose="02040602050305030304" pitchFamily="18" charset="0"/>
              </a:rPr>
              <a:t>az</a:t>
            </a:r>
            <a:r>
              <a:rPr lang="en-US" sz="3000" i="1" dirty="0">
                <a:latin typeface="Book Antiqua" panose="02040602050305030304" pitchFamily="18" charset="0"/>
              </a:rPr>
              <a:t>, </a:t>
            </a:r>
            <a:r>
              <a:rPr lang="en-US" sz="3000" i="1" dirty="0" err="1">
                <a:latin typeface="Book Antiqua" panose="02040602050305030304" pitchFamily="18" charset="0"/>
              </a:rPr>
              <a:t>hogy</a:t>
            </a:r>
            <a:r>
              <a:rPr lang="en-US" sz="3000" i="1" dirty="0">
                <a:latin typeface="Book Antiqua" panose="02040602050305030304" pitchFamily="18" charset="0"/>
              </a:rPr>
              <a:t> </a:t>
            </a:r>
            <a:r>
              <a:rPr lang="en-US" sz="3000" i="1" dirty="0" err="1">
                <a:latin typeface="Book Antiqua" panose="02040602050305030304" pitchFamily="18" charset="0"/>
              </a:rPr>
              <a:t>ebből</a:t>
            </a:r>
            <a:r>
              <a:rPr lang="en-US" sz="3000" i="1" dirty="0">
                <a:latin typeface="Book Antiqua" panose="02040602050305030304" pitchFamily="18" charset="0"/>
              </a:rPr>
              <a:t> a </a:t>
            </a:r>
            <a:r>
              <a:rPr lang="en-US" sz="3000" i="1" dirty="0" err="1">
                <a:latin typeface="Book Antiqua" panose="02040602050305030304" pitchFamily="18" charset="0"/>
              </a:rPr>
              <a:t>talajból</a:t>
            </a:r>
            <a:r>
              <a:rPr lang="en-US" sz="3000" i="1" dirty="0">
                <a:latin typeface="Book Antiqua" panose="02040602050305030304" pitchFamily="18" charset="0"/>
              </a:rPr>
              <a:t> </a:t>
            </a:r>
            <a:r>
              <a:rPr lang="en-US" sz="3000" i="1" dirty="0" err="1">
                <a:latin typeface="Book Antiqua" panose="02040602050305030304" pitchFamily="18" charset="0"/>
              </a:rPr>
              <a:t>sarjadtak</a:t>
            </a:r>
            <a:r>
              <a:rPr lang="en-US" sz="3000" i="1" dirty="0">
                <a:latin typeface="Book Antiqua" panose="02040602050305030304" pitchFamily="18" charset="0"/>
              </a:rPr>
              <a:t>.”</a:t>
            </a:r>
            <a:r>
              <a:rPr lang="hu-HU" sz="3000" i="1" dirty="0">
                <a:latin typeface="Book Antiqua" panose="02040602050305030304" pitchFamily="18" charset="0"/>
              </a:rPr>
              <a:t> </a:t>
            </a:r>
            <a:r>
              <a:rPr lang="hu-HU" sz="3000" dirty="0">
                <a:latin typeface="Book Antiqua" panose="02040602050305030304" pitchFamily="18" charset="0"/>
              </a:rPr>
              <a:t>(</a:t>
            </a:r>
            <a:r>
              <a:rPr lang="hu-HU" sz="3000" dirty="0" err="1">
                <a:latin typeface="Book Antiqua" panose="02040602050305030304" pitchFamily="18" charset="0"/>
              </a:rPr>
              <a:t>Kányádi</a:t>
            </a:r>
            <a:r>
              <a:rPr lang="hu-HU" sz="3000" dirty="0">
                <a:latin typeface="Book Antiqua" panose="02040602050305030304" pitchFamily="18" charset="0"/>
              </a:rPr>
              <a:t>)</a:t>
            </a:r>
            <a:endParaRPr lang="en-US" sz="3000" dirty="0">
              <a:latin typeface="Book Antiqua" panose="0204060205030503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89933" y="0"/>
            <a:ext cx="3702067" cy="3007217"/>
          </a:xfrm>
          <a:prstGeom prst="rect">
            <a:avLst/>
          </a:prstGeom>
        </p:spPr>
      </p:pic>
      <p:sp>
        <p:nvSpPr>
          <p:cNvPr id="5" name="TextBox 4"/>
          <p:cNvSpPr txBox="1"/>
          <p:nvPr/>
        </p:nvSpPr>
        <p:spPr>
          <a:xfrm>
            <a:off x="8698909" y="2982423"/>
            <a:ext cx="3284113" cy="738664"/>
          </a:xfrm>
          <a:prstGeom prst="rect">
            <a:avLst/>
          </a:prstGeom>
          <a:noFill/>
        </p:spPr>
        <p:txBody>
          <a:bodyPr wrap="square" rtlCol="0">
            <a:spAutoFit/>
          </a:bodyPr>
          <a:lstStyle/>
          <a:p>
            <a:pPr algn="ctr"/>
            <a:r>
              <a:rPr lang="en-US" sz="1400" dirty="0">
                <a:latin typeface="Book Antiqua" panose="02040602050305030304" pitchFamily="18" charset="0"/>
              </a:rPr>
              <a:t>https://www.antikvarium.hu/konyv/kanyadi-sandor-szurkulet-dedikalt-peldany-763671</a:t>
            </a:r>
          </a:p>
        </p:txBody>
      </p:sp>
    </p:spTree>
    <p:extLst>
      <p:ext uri="{BB962C8B-B14F-4D97-AF65-F5344CB8AC3E}">
        <p14:creationId xmlns:p14="http://schemas.microsoft.com/office/powerpoint/2010/main" val="895024857"/>
      </p:ext>
    </p:extLst>
  </p:cSld>
  <p:clrMapOvr>
    <a:masterClrMapping/>
  </p:clrMapOvr>
  <p:transition spd="med">
    <p:circl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u-HU" sz="4000" b="1" dirty="0">
                <a:latin typeface="Book Antiqua" panose="02040602050305030304" pitchFamily="18" charset="0"/>
              </a:rPr>
              <a:t>Születési tortúra</a:t>
            </a:r>
            <a:endParaRPr lang="en-US" sz="4000" b="1" dirty="0">
              <a:latin typeface="Book Antiqua" panose="02040602050305030304" pitchFamily="18" charset="0"/>
            </a:endParaRPr>
          </a:p>
        </p:txBody>
      </p:sp>
      <p:sp>
        <p:nvSpPr>
          <p:cNvPr id="3" name="Content Placeholder 2"/>
          <p:cNvSpPr>
            <a:spLocks noGrp="1"/>
          </p:cNvSpPr>
          <p:nvPr>
            <p:ph idx="1"/>
          </p:nvPr>
        </p:nvSpPr>
        <p:spPr/>
        <p:txBody>
          <a:bodyPr>
            <a:normAutofit/>
          </a:bodyPr>
          <a:lstStyle/>
          <a:p>
            <a:pPr algn="just"/>
            <a:r>
              <a:rPr lang="hu-HU" sz="3200" i="1" dirty="0">
                <a:latin typeface="Book Antiqua" panose="02040602050305030304" pitchFamily="18" charset="0"/>
              </a:rPr>
              <a:t>„Azt mondták azt nem lehet, hogy egy </a:t>
            </a:r>
            <a:r>
              <a:rPr lang="hu-HU" sz="3200" i="1" dirty="0" err="1">
                <a:latin typeface="Book Antiqua" panose="02040602050305030304" pitchFamily="18" charset="0"/>
              </a:rPr>
              <a:t>bángyin</a:t>
            </a:r>
            <a:r>
              <a:rPr lang="hu-HU" sz="3200" i="1" dirty="0">
                <a:latin typeface="Book Antiqua" panose="02040602050305030304" pitchFamily="18" charset="0"/>
              </a:rPr>
              <a:t> nem születhet e szent napon.” </a:t>
            </a:r>
            <a:r>
              <a:rPr lang="hu-HU" sz="3200" dirty="0">
                <a:latin typeface="Book Antiqua" panose="02040602050305030304" pitchFamily="18" charset="0"/>
              </a:rPr>
              <a:t>(</a:t>
            </a:r>
            <a:r>
              <a:rPr lang="hu-HU" sz="3200" dirty="0" err="1">
                <a:latin typeface="Book Antiqua" panose="02040602050305030304" pitchFamily="18" charset="0"/>
              </a:rPr>
              <a:t>Kányádi</a:t>
            </a:r>
            <a:r>
              <a:rPr lang="hu-HU" sz="3200" dirty="0">
                <a:latin typeface="Book Antiqua" panose="02040602050305030304" pitchFamily="18" charset="0"/>
              </a:rPr>
              <a:t>) </a:t>
            </a:r>
          </a:p>
          <a:p>
            <a:pPr algn="just"/>
            <a:endParaRPr lang="hu-HU" sz="3200" dirty="0">
              <a:latin typeface="Book Antiqua" panose="02040602050305030304" pitchFamily="18" charset="0"/>
            </a:endParaRPr>
          </a:p>
          <a:p>
            <a:pPr algn="just"/>
            <a:r>
              <a:rPr lang="hu-HU" sz="3200" dirty="0">
                <a:latin typeface="Book Antiqua" panose="02040602050305030304" pitchFamily="18" charset="0"/>
              </a:rPr>
              <a:t>Anyakönyvi kivonatát május 11-re állították ki </a:t>
            </a:r>
            <a:r>
              <a:rPr lang="hu-HU" sz="3200" dirty="0" err="1">
                <a:latin typeface="Book Antiqua" panose="02040602050305030304" pitchFamily="18" charset="0"/>
              </a:rPr>
              <a:t>Kányádi</a:t>
            </a:r>
            <a:r>
              <a:rPr lang="hu-HU" sz="3200" dirty="0">
                <a:latin typeface="Book Antiqua" panose="02040602050305030304" pitchFamily="18" charset="0"/>
              </a:rPr>
              <a:t> </a:t>
            </a:r>
            <a:r>
              <a:rPr lang="hu-HU" sz="3200" dirty="0" err="1">
                <a:latin typeface="Book Antiqua" panose="02040602050305030304" pitchFamily="18" charset="0"/>
              </a:rPr>
              <a:t>Alexandru</a:t>
            </a:r>
            <a:r>
              <a:rPr lang="hu-HU" sz="3200" dirty="0">
                <a:latin typeface="Book Antiqua" panose="02040602050305030304" pitchFamily="18" charset="0"/>
              </a:rPr>
              <a:t> néven.</a:t>
            </a:r>
            <a:endParaRPr lang="en-US" sz="3200" dirty="0">
              <a:latin typeface="Book Antiqua" panose="02040602050305030304" pitchFamily="18" charset="0"/>
            </a:endParaRPr>
          </a:p>
        </p:txBody>
      </p:sp>
    </p:spTree>
    <p:extLst>
      <p:ext uri="{BB962C8B-B14F-4D97-AF65-F5344CB8AC3E}">
        <p14:creationId xmlns:p14="http://schemas.microsoft.com/office/powerpoint/2010/main" val="1676268328"/>
      </p:ext>
    </p:extLst>
  </p:cSld>
  <p:clrMapOvr>
    <a:masterClrMapping/>
  </p:clrMapOvr>
  <p:transition spd="med">
    <p:circl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490" y="159064"/>
            <a:ext cx="9846972" cy="690942"/>
          </a:xfrm>
        </p:spPr>
        <p:txBody>
          <a:bodyPr>
            <a:normAutofit/>
          </a:bodyPr>
          <a:lstStyle/>
          <a:p>
            <a:r>
              <a:rPr lang="en-US" sz="4000" b="1" dirty="0">
                <a:latin typeface="Book Antiqua" panose="02040602050305030304" pitchFamily="18" charset="0"/>
              </a:rPr>
              <a:t>K</a:t>
            </a:r>
            <a:r>
              <a:rPr lang="hu-HU" sz="4000" b="1" dirty="0" err="1">
                <a:latin typeface="Book Antiqua" panose="02040602050305030304" pitchFamily="18" charset="0"/>
              </a:rPr>
              <a:t>ányádi</a:t>
            </a:r>
            <a:r>
              <a:rPr lang="hu-HU" sz="4000" b="1" dirty="0">
                <a:latin typeface="Book Antiqua" panose="02040602050305030304" pitchFamily="18" charset="0"/>
              </a:rPr>
              <a:t>: </a:t>
            </a:r>
            <a:r>
              <a:rPr lang="en-US" sz="4000" b="1" dirty="0" err="1">
                <a:latin typeface="Book Antiqua" panose="02040602050305030304" pitchFamily="18" charset="0"/>
              </a:rPr>
              <a:t>Fekete-piros</a:t>
            </a:r>
            <a:endParaRPr lang="en-US" sz="4000" b="1" dirty="0">
              <a:latin typeface="Book Antiqua" panose="02040602050305030304" pitchFamily="18" charset="0"/>
            </a:endParaRPr>
          </a:p>
        </p:txBody>
      </p:sp>
      <p:sp>
        <p:nvSpPr>
          <p:cNvPr id="3" name="Content Placeholder 2"/>
          <p:cNvSpPr>
            <a:spLocks noGrp="1"/>
          </p:cNvSpPr>
          <p:nvPr>
            <p:ph idx="1"/>
          </p:nvPr>
        </p:nvSpPr>
        <p:spPr>
          <a:xfrm>
            <a:off x="0" y="850006"/>
            <a:ext cx="12192000" cy="6007994"/>
          </a:xfrm>
        </p:spPr>
        <p:txBody>
          <a:bodyPr numCol="4">
            <a:noAutofit/>
          </a:bodyPr>
          <a:lstStyle/>
          <a:p>
            <a:pPr marL="0" indent="0">
              <a:buNone/>
            </a:pPr>
            <a:r>
              <a:rPr lang="hu-HU" sz="1700" dirty="0">
                <a:solidFill>
                  <a:srgbClr val="000000"/>
                </a:solidFill>
                <a:latin typeface="Book Antiqua" panose="02040602050305030304" pitchFamily="18" charset="0"/>
              </a:rPr>
              <a:t>Fekete-piros csütörtök</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és vasárnap délután</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 amikor kimenős a lány -,</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fekete-piros fekete</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táncot jár</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a járda szöglete.</a:t>
            </a:r>
          </a:p>
          <a:p>
            <a:pPr marL="0" indent="0">
              <a:buNone/>
            </a:pPr>
            <a:r>
              <a:rPr lang="hu-HU" sz="1700" dirty="0">
                <a:solidFill>
                  <a:srgbClr val="000000"/>
                </a:solidFill>
                <a:latin typeface="Book Antiqua" panose="02040602050305030304" pitchFamily="18" charset="0"/>
              </a:rPr>
              <a:t>Akár a kéz, ha ökölbe kékül.</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Zeneszó, énekszó nélkül.</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Egy pár lány, két pár lány</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fekete-piros fekete</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táncot jár.</a:t>
            </a:r>
          </a:p>
          <a:p>
            <a:pPr marL="0" indent="0">
              <a:buNone/>
            </a:pPr>
            <a:r>
              <a:rPr lang="hu-HU" sz="1700" dirty="0">
                <a:solidFill>
                  <a:srgbClr val="000000"/>
                </a:solidFill>
                <a:latin typeface="Book Antiqua" panose="02040602050305030304" pitchFamily="18" charset="0"/>
              </a:rPr>
              <a:t>Kolozsvári telefonház,</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száz az ablak, egyen sincs rács,</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ki-bejár a világ rajta,</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de azt senki sem láthatja.</a:t>
            </a:r>
          </a:p>
          <a:p>
            <a:pPr marL="0" indent="0">
              <a:buNone/>
            </a:pPr>
            <a:r>
              <a:rPr lang="hu-HU" sz="1700" dirty="0">
                <a:solidFill>
                  <a:srgbClr val="000000"/>
                </a:solidFill>
                <a:latin typeface="Book Antiqua" panose="02040602050305030304" pitchFamily="18" charset="0"/>
              </a:rPr>
              <a:t>Egy pár lány, két pár lány</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fekete-piros fekete</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táncot jár.</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A magnó surrog így,</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amikor hangtalan másol.</a:t>
            </a:r>
          </a:p>
          <a:p>
            <a:pPr marL="0" indent="0">
              <a:buNone/>
            </a:pPr>
            <a:r>
              <a:rPr lang="hu-HU" sz="1700" dirty="0">
                <a:solidFill>
                  <a:srgbClr val="000000"/>
                </a:solidFill>
                <a:latin typeface="Book Antiqua" panose="02040602050305030304" pitchFamily="18" charset="0"/>
              </a:rPr>
              <a:t>Sír a csizma, sír</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a szédítő tánctól:</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tatár öröm, magyar bánat,</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megszöktették a rózsámat.</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Ha megnyerte, hadd vigye!</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Fekete-piros, fekete</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táncot jár</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a járda szöglete.</a:t>
            </a:r>
          </a:p>
          <a:p>
            <a:pPr marL="0" indent="0">
              <a:buNone/>
            </a:pPr>
            <a:r>
              <a:rPr lang="hu-HU" sz="1700" dirty="0">
                <a:solidFill>
                  <a:srgbClr val="000000"/>
                </a:solidFill>
                <a:latin typeface="Book Antiqua" panose="02040602050305030304" pitchFamily="18" charset="0"/>
              </a:rPr>
              <a:t>Mintha tutajon, billegőn,</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járnák süllyedő háztetőn,</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alámerülő szigeten,</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úszó </a:t>
            </a:r>
            <a:r>
              <a:rPr lang="hu-HU" sz="1700" dirty="0" err="1">
                <a:solidFill>
                  <a:srgbClr val="000000"/>
                </a:solidFill>
                <a:latin typeface="Book Antiqua" panose="02040602050305030304" pitchFamily="18" charset="0"/>
              </a:rPr>
              <a:t>koporsófödelen</a:t>
            </a:r>
            <a:r>
              <a:rPr lang="hu-HU" sz="1700" dirty="0">
                <a:solidFill>
                  <a:srgbClr val="000000"/>
                </a:solidFill>
                <a:latin typeface="Book Antiqua" panose="02040602050305030304" pitchFamily="18" charset="0"/>
              </a:rPr>
              <a:t>.</a:t>
            </a:r>
          </a:p>
          <a:p>
            <a:pPr marL="0" indent="0">
              <a:buNone/>
            </a:pPr>
            <a:r>
              <a:rPr lang="hu-HU" sz="1700" dirty="0">
                <a:solidFill>
                  <a:srgbClr val="000000"/>
                </a:solidFill>
                <a:latin typeface="Book Antiqua" panose="02040602050305030304" pitchFamily="18" charset="0"/>
              </a:rPr>
              <a:t>Fejük fölött neon-ág,</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csupa világ a világ!</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Ecet ég a lámpában,</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ecet ég a </a:t>
            </a:r>
            <a:r>
              <a:rPr lang="hu-HU" sz="1700" dirty="0" err="1">
                <a:solidFill>
                  <a:srgbClr val="000000"/>
                </a:solidFill>
                <a:latin typeface="Book Antiqua" panose="02040602050305030304" pitchFamily="18" charset="0"/>
              </a:rPr>
              <a:t>lám-pá-ban</a:t>
            </a:r>
            <a:r>
              <a:rPr lang="hu-HU" sz="1700" dirty="0">
                <a:solidFill>
                  <a:srgbClr val="000000"/>
                </a:solidFill>
                <a:latin typeface="Book Antiqua" panose="02040602050305030304" pitchFamily="18" charset="0"/>
              </a:rPr>
              <a:t>.</a:t>
            </a:r>
          </a:p>
          <a:p>
            <a:pPr marL="0" indent="0">
              <a:buNone/>
            </a:pPr>
            <a:r>
              <a:rPr lang="hu-HU" sz="1700" dirty="0">
                <a:solidFill>
                  <a:srgbClr val="000000"/>
                </a:solidFill>
                <a:latin typeface="Book Antiqua" panose="02040602050305030304" pitchFamily="18" charset="0"/>
              </a:rPr>
              <a:t>Anyám, </a:t>
            </a:r>
            <a:r>
              <a:rPr lang="hu-HU" sz="1700" dirty="0" err="1">
                <a:solidFill>
                  <a:srgbClr val="000000"/>
                </a:solidFill>
                <a:latin typeface="Book Antiqua" panose="02040602050305030304" pitchFamily="18" charset="0"/>
              </a:rPr>
              <a:t>anyám</a:t>
            </a:r>
            <a:r>
              <a:rPr lang="hu-HU" sz="1700" dirty="0">
                <a:solidFill>
                  <a:srgbClr val="000000"/>
                </a:solidFill>
                <a:latin typeface="Book Antiqua" panose="02040602050305030304" pitchFamily="18" charset="0"/>
              </a:rPr>
              <a:t>, édesanyám,</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gondot mért nem viselsz reám.</a:t>
            </a:r>
          </a:p>
          <a:p>
            <a:pPr marL="0" indent="0">
              <a:buNone/>
            </a:pPr>
            <a:r>
              <a:rPr lang="hu-HU" sz="1700" dirty="0">
                <a:solidFill>
                  <a:srgbClr val="000000"/>
                </a:solidFill>
                <a:latin typeface="Book Antiqua" panose="02040602050305030304" pitchFamily="18" charset="0"/>
              </a:rPr>
              <a:t>Föl-föllobban</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egy-egy dallam,</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 amit talán csak én</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a botfülű hallhatok,</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akiben kézzel-lábbal</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mutogatnak a dallamok, -</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föl-föllobban</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egy-egy dallam,</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s mint a gyertya a huzatban</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kialszik.</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Szamos partján mandulafa</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virágzik;</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fekete-piros, fekete</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táncot jár</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a járda szöglete.</a:t>
            </a:r>
          </a:p>
          <a:p>
            <a:pPr marL="0" indent="0">
              <a:buNone/>
            </a:pPr>
            <a:r>
              <a:rPr lang="hu-HU" sz="1700" dirty="0">
                <a:solidFill>
                  <a:srgbClr val="000000"/>
                </a:solidFill>
                <a:latin typeface="Book Antiqua" panose="02040602050305030304" pitchFamily="18" charset="0"/>
              </a:rPr>
              <a:t>Körbe-körbe</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majd pörögve</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majd verődve</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le a földre</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föl az égre</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szembenézve</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sose félre:</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egy pár lány, két pár lány</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fekete-piros fekete</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táncot kár.</a:t>
            </a:r>
          </a:p>
          <a:p>
            <a:pPr marL="0" indent="0">
              <a:buNone/>
            </a:pPr>
            <a:r>
              <a:rPr lang="hu-HU" sz="1700" dirty="0">
                <a:solidFill>
                  <a:srgbClr val="000000"/>
                </a:solidFill>
                <a:latin typeface="Book Antiqua" panose="02040602050305030304" pitchFamily="18" charset="0"/>
              </a:rPr>
              <a:t>Honnan járják, honnan hozták,</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honnan e mozdulat-ország?</a:t>
            </a:r>
          </a:p>
          <a:p>
            <a:pPr marL="0" indent="0">
              <a:buNone/>
            </a:pPr>
            <a:r>
              <a:rPr lang="hu-HU" sz="1700" dirty="0">
                <a:solidFill>
                  <a:srgbClr val="000000"/>
                </a:solidFill>
                <a:latin typeface="Book Antiqua" panose="02040602050305030304" pitchFamily="18" charset="0"/>
              </a:rPr>
              <a:t>Szétlőtt várak piacáról,</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csűrföldjéről, még a sátor</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vagy a jurta</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tüze mellől, röptette föl</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a csípők, a csuklók, térdek</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katapultja?</a:t>
            </a:r>
          </a:p>
          <a:p>
            <a:pPr marL="0" indent="0">
              <a:buNone/>
            </a:pPr>
            <a:r>
              <a:rPr lang="hu-HU" sz="1700" dirty="0">
                <a:solidFill>
                  <a:srgbClr val="000000"/>
                </a:solidFill>
                <a:latin typeface="Book Antiqua" panose="02040602050305030304" pitchFamily="18" charset="0"/>
              </a:rPr>
              <a:t>Vagy régebbről, húszezerből?</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Még a nyelv előtti ködből</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teremti újra - az ösztön?</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Akár a szemek mandula-</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metszését az anyaméh</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szent laboratóriuma?</a:t>
            </a:r>
          </a:p>
          <a:p>
            <a:pPr marL="0" indent="0">
              <a:buNone/>
            </a:pPr>
            <a:r>
              <a:rPr lang="hu-HU" sz="1700" dirty="0">
                <a:solidFill>
                  <a:srgbClr val="000000"/>
                </a:solidFill>
                <a:latin typeface="Book Antiqua" panose="02040602050305030304" pitchFamily="18" charset="0"/>
              </a:rPr>
              <a:t>Honnan járják, honnan hozták?</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Honnan e mozdulat-ország?</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S milyen titkos adó-vevők</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fogják, folyton sugározván,</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az egyazon vér és velő</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hullámhosszán?</a:t>
            </a:r>
          </a:p>
          <a:p>
            <a:pPr marL="0" indent="0">
              <a:buNone/>
            </a:pPr>
            <a:r>
              <a:rPr lang="hu-HU" sz="1700" dirty="0">
                <a:solidFill>
                  <a:srgbClr val="000000"/>
                </a:solidFill>
                <a:latin typeface="Book Antiqua" panose="02040602050305030304" pitchFamily="18" charset="0"/>
              </a:rPr>
              <a:t>Akár a kéz, ha ökölbe kékül.</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Zeneszó, énekszó nélkül.</a:t>
            </a:r>
          </a:p>
          <a:p>
            <a:pPr marL="0" indent="0">
              <a:buNone/>
            </a:pPr>
            <a:r>
              <a:rPr lang="hu-HU" sz="1700" dirty="0">
                <a:solidFill>
                  <a:srgbClr val="000000"/>
                </a:solidFill>
                <a:latin typeface="Book Antiqua" panose="02040602050305030304" pitchFamily="18" charset="0"/>
              </a:rPr>
              <a:t>Egy pár lány, két pár lány</a:t>
            </a:r>
            <a:br>
              <a:rPr lang="hu-HU" sz="1700" dirty="0">
                <a:solidFill>
                  <a:srgbClr val="000000"/>
                </a:solidFill>
                <a:latin typeface="Book Antiqua" panose="02040602050305030304" pitchFamily="18" charset="0"/>
              </a:rPr>
            </a:br>
            <a:r>
              <a:rPr lang="hu-HU" sz="1700" dirty="0" err="1">
                <a:solidFill>
                  <a:srgbClr val="000000"/>
                </a:solidFill>
                <a:latin typeface="Book Antiqua" panose="02040602050305030304" pitchFamily="18" charset="0"/>
              </a:rPr>
              <a:t>fekete-piros-fekete</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táncot jár.</a:t>
            </a:r>
          </a:p>
          <a:p>
            <a:pPr marL="0" indent="0">
              <a:buNone/>
            </a:pPr>
            <a:r>
              <a:rPr lang="hu-HU" sz="1700" dirty="0">
                <a:solidFill>
                  <a:srgbClr val="000000"/>
                </a:solidFill>
                <a:latin typeface="Book Antiqua" panose="02040602050305030304" pitchFamily="18" charset="0"/>
              </a:rPr>
              <a:t>A magnó surrog így.</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S amit ha visszajátszol?</a:t>
            </a:r>
            <a:br>
              <a:rPr lang="hu-HU" sz="1700" dirty="0">
                <a:solidFill>
                  <a:srgbClr val="000000"/>
                </a:solidFill>
                <a:latin typeface="Book Antiqua" panose="02040602050305030304" pitchFamily="18" charset="0"/>
              </a:rPr>
            </a:br>
            <a:r>
              <a:rPr lang="hu-HU" sz="1700" dirty="0">
                <a:solidFill>
                  <a:srgbClr val="000000"/>
                </a:solidFill>
                <a:latin typeface="Book Antiqua" panose="02040602050305030304" pitchFamily="18" charset="0"/>
              </a:rPr>
              <a:t>Koporsó és Megváltó-jászol.</a:t>
            </a:r>
          </a:p>
          <a:p>
            <a:endParaRPr lang="en-US" sz="1700" dirty="0">
              <a:latin typeface="Book Antiqua" panose="02040602050305030304" pitchFamily="18" charset="0"/>
            </a:endParaRPr>
          </a:p>
        </p:txBody>
      </p:sp>
      <p:pic>
        <p:nvPicPr>
          <p:cNvPr id="5" name="Fekete-piros versek - Fekete-piros (320 kbp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88890" y="176236"/>
            <a:ext cx="609600" cy="609600"/>
          </a:xfrm>
          <a:prstGeom prst="rect">
            <a:avLst/>
          </a:prstGeom>
        </p:spPr>
      </p:pic>
      <p:pic>
        <p:nvPicPr>
          <p:cNvPr id="6" name="Fekete-piros versek - Fekete-piros (320 kbps).mp3">
            <a:hlinkClick r:id="" action="ppaction://media"/>
          </p:cNvPr>
          <p:cNvPicPr>
            <a:picLocks noChangeAspect="1"/>
          </p:cNvPicPr>
          <p:nvPr>
            <a:audioFile r:link="rId4"/>
            <p:extLst>
              <p:ext uri="{DAA4B4D4-6D71-4841-9C94-3DE7FCFB9230}">
                <p14:media xmlns:p14="http://schemas.microsoft.com/office/powerpoint/2010/main" r:link="rId3"/>
              </p:ext>
            </p:extLst>
          </p:nvPr>
        </p:nvPicPr>
        <p:blipFill>
          <a:blip r:embed="rId7"/>
          <a:stretch>
            <a:fillRect/>
          </a:stretch>
        </p:blipFill>
        <p:spPr>
          <a:xfrm>
            <a:off x="11368148" y="0"/>
            <a:ext cx="823852" cy="823852"/>
          </a:xfrm>
          <a:prstGeom prst="rect">
            <a:avLst/>
          </a:prstGeom>
        </p:spPr>
      </p:pic>
    </p:spTree>
    <p:extLst>
      <p:ext uri="{BB962C8B-B14F-4D97-AF65-F5344CB8AC3E}">
        <p14:creationId xmlns:p14="http://schemas.microsoft.com/office/powerpoint/2010/main" val="852102848"/>
      </p:ext>
    </p:extLst>
  </p:cSld>
  <p:clrMapOvr>
    <a:masterClrMapping/>
  </p:clrMapOvr>
  <p:transition spd="med">
    <p:circl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57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10577" fill="hold"/>
                                        <p:tgtEl>
                                          <p:spTgt spid="6"/>
                                        </p:tgtEl>
                                      </p:cBhvr>
                                    </p:cmd>
                                  </p:childTnLst>
                                </p:cTn>
                              </p:par>
                            </p:childTnLst>
                          </p:cTn>
                        </p:par>
                      </p:childTnLst>
                    </p:cTn>
                  </p:par>
                </p:childTnLst>
              </p:cTn>
              <p:nextCondLst>
                <p:cond evt="onClick" delay="0">
                  <p:tgtEl>
                    <p:spTgt spid="6"/>
                  </p:tgtEl>
                </p:cond>
              </p:nextCondLst>
            </p:seq>
            <p:audio>
              <p:cMediaNode vol="100000">
                <p:cTn id="13"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28541" y="671480"/>
            <a:ext cx="6873461" cy="5155096"/>
          </a:xfrm>
          <a:prstGeom prst="rect">
            <a:avLst/>
          </a:prstGeom>
          <a:ln>
            <a:noFill/>
          </a:ln>
          <a:effectLst>
            <a:softEdge rad="11250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1362" y="0"/>
            <a:ext cx="3847345" cy="6858000"/>
          </a:xfrm>
          <a:prstGeom prst="rect">
            <a:avLst/>
          </a:prstGeom>
          <a:ln>
            <a:noFill/>
          </a:ln>
          <a:effectLst>
            <a:softEdge rad="112500"/>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3284" y="671480"/>
            <a:ext cx="6891131" cy="5155096"/>
          </a:xfrm>
          <a:prstGeom prst="rect">
            <a:avLst/>
          </a:prstGeom>
          <a:ln>
            <a:noFill/>
          </a:ln>
          <a:effectLst>
            <a:softEdge rad="112500"/>
          </a:effectLst>
        </p:spPr>
      </p:pic>
      <p:sp>
        <p:nvSpPr>
          <p:cNvPr id="7" name="TextBox 6"/>
          <p:cNvSpPr txBox="1"/>
          <p:nvPr/>
        </p:nvSpPr>
        <p:spPr>
          <a:xfrm>
            <a:off x="7810536" y="6157622"/>
            <a:ext cx="3816626" cy="369332"/>
          </a:xfrm>
          <a:prstGeom prst="rect">
            <a:avLst/>
          </a:prstGeom>
          <a:noFill/>
        </p:spPr>
        <p:txBody>
          <a:bodyPr wrap="square" rtlCol="0">
            <a:spAutoFit/>
          </a:bodyPr>
          <a:lstStyle/>
          <a:p>
            <a:pPr algn="ctr"/>
            <a:r>
              <a:rPr lang="hu-HU" dirty="0">
                <a:latin typeface="Book Antiqua" panose="02040602050305030304" pitchFamily="18" charset="0"/>
              </a:rPr>
              <a:t>Filep Klára fotói</a:t>
            </a:r>
            <a:endParaRPr lang="en-US" dirty="0">
              <a:latin typeface="Book Antiqua" panose="02040602050305030304" pitchFamily="18" charset="0"/>
            </a:endParaRPr>
          </a:p>
        </p:txBody>
      </p:sp>
    </p:spTree>
    <p:extLst>
      <p:ext uri="{BB962C8B-B14F-4D97-AF65-F5344CB8AC3E}">
        <p14:creationId xmlns:p14="http://schemas.microsoft.com/office/powerpoint/2010/main" val="1779704074"/>
      </p:ext>
    </p:extLst>
  </p:cSld>
  <p:clrMapOvr>
    <a:masterClrMapping/>
  </p:clrMapOvr>
  <p:transition spd="med">
    <p:circl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539" y="179595"/>
            <a:ext cx="11701670" cy="854075"/>
          </a:xfrm>
        </p:spPr>
        <p:txBody>
          <a:bodyPr>
            <a:normAutofit/>
          </a:bodyPr>
          <a:lstStyle/>
          <a:p>
            <a:r>
              <a:rPr lang="hu-HU" sz="4000" b="1" dirty="0">
                <a:latin typeface="Book Antiqua" panose="02040602050305030304" pitchFamily="18" charset="0"/>
              </a:rPr>
              <a:t>A 80-as évek</a:t>
            </a:r>
            <a:endParaRPr lang="en-US" sz="4000" b="1" dirty="0">
              <a:latin typeface="Book Antiqua" panose="02040602050305030304" pitchFamily="18" charset="0"/>
            </a:endParaRPr>
          </a:p>
        </p:txBody>
      </p:sp>
      <p:sp>
        <p:nvSpPr>
          <p:cNvPr id="3" name="Content Placeholder 2"/>
          <p:cNvSpPr>
            <a:spLocks noGrp="1"/>
          </p:cNvSpPr>
          <p:nvPr>
            <p:ph idx="1"/>
          </p:nvPr>
        </p:nvSpPr>
        <p:spPr>
          <a:xfrm>
            <a:off x="238539" y="1219200"/>
            <a:ext cx="11701670" cy="5459896"/>
          </a:xfrm>
        </p:spPr>
        <p:txBody>
          <a:bodyPr/>
          <a:lstStyle/>
          <a:p>
            <a:r>
              <a:rPr lang="hu-HU" sz="3000" dirty="0">
                <a:latin typeface="Book Antiqua" panose="02040602050305030304" pitchFamily="18" charset="0"/>
              </a:rPr>
              <a:t>Kivándorlás időszaka.</a:t>
            </a:r>
          </a:p>
          <a:p>
            <a:r>
              <a:rPr lang="hu-HU" sz="3000" dirty="0" err="1">
                <a:latin typeface="Book Antiqua" panose="02040602050305030304" pitchFamily="18" charset="0"/>
              </a:rPr>
              <a:t>Kányádinak</a:t>
            </a:r>
            <a:r>
              <a:rPr lang="hu-HU" sz="3000" dirty="0">
                <a:latin typeface="Book Antiqua" panose="02040602050305030304" pitchFamily="18" charset="0"/>
              </a:rPr>
              <a:t> is felajánlják, hogy Magyarországon megfelelő lakás várja.</a:t>
            </a:r>
          </a:p>
          <a:p>
            <a:r>
              <a:rPr lang="hu-HU" sz="3000" dirty="0">
                <a:latin typeface="Book Antiqua" panose="02040602050305030304" pitchFamily="18" charset="0"/>
              </a:rPr>
              <a:t>Morális kötelességének érezte, hogy maradjon.</a:t>
            </a:r>
          </a:p>
          <a:p>
            <a:r>
              <a:rPr lang="hu-HU" sz="3000" dirty="0">
                <a:latin typeface="Book Antiqua" panose="02040602050305030304" pitchFamily="18" charset="0"/>
              </a:rPr>
              <a:t>Rotterdami nemzetközi költőfesztiválra, csak akkor kapott volna útlevelet, ha nem tér többé vissza.</a:t>
            </a:r>
          </a:p>
          <a:p>
            <a:pPr lvl="1"/>
            <a:r>
              <a:rPr lang="hu-HU" sz="2600" dirty="0">
                <a:latin typeface="Book Antiqua" panose="02040602050305030304" pitchFamily="18" charset="0"/>
              </a:rPr>
              <a:t>„Nem mehetek el, mert itt rólam négyszáz éve utca van elnevezve.”</a:t>
            </a:r>
          </a:p>
          <a:p>
            <a:r>
              <a:rPr lang="en-US" sz="3000" dirty="0">
                <a:latin typeface="Book Antiqua" panose="02040602050305030304" pitchFamily="18" charset="0"/>
              </a:rPr>
              <a:t>1987-ben </a:t>
            </a:r>
            <a:r>
              <a:rPr lang="en-US" sz="3000" dirty="0" err="1">
                <a:latin typeface="Book Antiqua" panose="02040602050305030304" pitchFamily="18" charset="0"/>
              </a:rPr>
              <a:t>kilépett</a:t>
            </a:r>
            <a:r>
              <a:rPr lang="en-US" sz="3000" dirty="0">
                <a:latin typeface="Book Antiqua" panose="02040602050305030304" pitchFamily="18" charset="0"/>
              </a:rPr>
              <a:t> a </a:t>
            </a:r>
            <a:r>
              <a:rPr lang="hu-HU" sz="3000" dirty="0">
                <a:latin typeface="Book Antiqua" panose="02040602050305030304" pitchFamily="18" charset="0"/>
              </a:rPr>
              <a:t>R</a:t>
            </a:r>
            <a:r>
              <a:rPr lang="en-US" sz="3000" dirty="0" err="1">
                <a:latin typeface="Book Antiqua" panose="02040602050305030304" pitchFamily="18" charset="0"/>
              </a:rPr>
              <a:t>omán</a:t>
            </a:r>
            <a:r>
              <a:rPr lang="hu-HU" sz="3000" dirty="0" err="1">
                <a:latin typeface="Book Antiqua" panose="02040602050305030304" pitchFamily="18" charset="0"/>
              </a:rPr>
              <a:t>iai</a:t>
            </a:r>
            <a:r>
              <a:rPr lang="en-US" sz="3000" dirty="0">
                <a:latin typeface="Book Antiqua" panose="02040602050305030304" pitchFamily="18" charset="0"/>
              </a:rPr>
              <a:t> </a:t>
            </a:r>
            <a:r>
              <a:rPr lang="hu-HU" sz="3000" dirty="0" err="1">
                <a:latin typeface="Book Antiqua" panose="02040602050305030304" pitchFamily="18" charset="0"/>
              </a:rPr>
              <a:t>Í</a:t>
            </a:r>
            <a:r>
              <a:rPr lang="en-US" sz="3000" dirty="0" err="1">
                <a:latin typeface="Book Antiqua" panose="02040602050305030304" pitchFamily="18" charset="0"/>
              </a:rPr>
              <a:t>rószövetségből</a:t>
            </a:r>
            <a:r>
              <a:rPr lang="en-US" sz="3000" dirty="0">
                <a:latin typeface="Book Antiqua" panose="02040602050305030304" pitchFamily="18" charset="0"/>
              </a:rPr>
              <a:t>.</a:t>
            </a:r>
          </a:p>
          <a:p>
            <a:endParaRPr lang="en-US" dirty="0">
              <a:latin typeface="Book Antiqua" panose="02040602050305030304" pitchFamily="18" charset="0"/>
            </a:endParaRPr>
          </a:p>
        </p:txBody>
      </p:sp>
    </p:spTree>
    <p:extLst>
      <p:ext uri="{BB962C8B-B14F-4D97-AF65-F5344CB8AC3E}">
        <p14:creationId xmlns:p14="http://schemas.microsoft.com/office/powerpoint/2010/main" val="342888272"/>
      </p:ext>
    </p:extLst>
  </p:cSld>
  <p:clrMapOvr>
    <a:masterClrMapping/>
  </p:clrMapOvr>
  <p:transition spd="med">
    <p:circl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88" y="171941"/>
            <a:ext cx="11070465" cy="768217"/>
          </a:xfrm>
        </p:spPr>
        <p:txBody>
          <a:bodyPr>
            <a:normAutofit/>
          </a:bodyPr>
          <a:lstStyle/>
          <a:p>
            <a:r>
              <a:rPr lang="en-US" sz="4000" b="1" i="1" dirty="0" err="1">
                <a:latin typeface="Book Antiqua" panose="02040602050305030304" pitchFamily="18" charset="0"/>
              </a:rPr>
              <a:t>Sörény</a:t>
            </a:r>
            <a:r>
              <a:rPr lang="en-US" sz="4000" b="1" i="1" dirty="0">
                <a:latin typeface="Book Antiqua" panose="02040602050305030304" pitchFamily="18" charset="0"/>
              </a:rPr>
              <a:t> </a:t>
            </a:r>
            <a:r>
              <a:rPr lang="en-US" sz="4000" b="1" i="1" dirty="0" err="1">
                <a:latin typeface="Book Antiqua" panose="02040602050305030304" pitchFamily="18" charset="0"/>
              </a:rPr>
              <a:t>és</a:t>
            </a:r>
            <a:r>
              <a:rPr lang="en-US" sz="4000" b="1" i="1" dirty="0">
                <a:latin typeface="Book Antiqua" panose="02040602050305030304" pitchFamily="18" charset="0"/>
              </a:rPr>
              <a:t> </a:t>
            </a:r>
            <a:r>
              <a:rPr lang="en-US" sz="4000" b="1" i="1" dirty="0" err="1">
                <a:latin typeface="Book Antiqua" panose="02040602050305030304" pitchFamily="18" charset="0"/>
              </a:rPr>
              <a:t>koponya</a:t>
            </a:r>
            <a:r>
              <a:rPr lang="en-US" sz="4000" b="1" i="1" dirty="0">
                <a:latin typeface="Book Antiqua" panose="02040602050305030304" pitchFamily="18" charset="0"/>
              </a:rPr>
              <a:t> </a:t>
            </a:r>
            <a:r>
              <a:rPr lang="hu-HU" sz="4000" dirty="0">
                <a:latin typeface="Book Antiqua" panose="02040602050305030304" pitchFamily="18" charset="0"/>
              </a:rPr>
              <a:t>(1989)</a:t>
            </a:r>
            <a:endParaRPr lang="en-US" sz="4000" dirty="0">
              <a:latin typeface="Book Antiqua" panose="02040602050305030304" pitchFamily="18" charset="0"/>
            </a:endParaRPr>
          </a:p>
        </p:txBody>
      </p:sp>
      <p:sp>
        <p:nvSpPr>
          <p:cNvPr id="3" name="Content Placeholder 2"/>
          <p:cNvSpPr>
            <a:spLocks noGrp="1"/>
          </p:cNvSpPr>
          <p:nvPr>
            <p:ph idx="1"/>
          </p:nvPr>
        </p:nvSpPr>
        <p:spPr>
          <a:xfrm>
            <a:off x="128788" y="1249250"/>
            <a:ext cx="11912958" cy="5499279"/>
          </a:xfrm>
        </p:spPr>
        <p:txBody>
          <a:bodyPr>
            <a:normAutofit fontScale="92500" lnSpcReduction="20000"/>
          </a:bodyPr>
          <a:lstStyle/>
          <a:p>
            <a:pPr algn="just"/>
            <a:r>
              <a:rPr lang="en-US" sz="3000" dirty="0" err="1">
                <a:latin typeface="Book Antiqua" panose="02040602050305030304" pitchFamily="18" charset="0"/>
              </a:rPr>
              <a:t>Magyarországon</a:t>
            </a:r>
            <a:r>
              <a:rPr lang="en-US" sz="3000" dirty="0">
                <a:latin typeface="Book Antiqua" panose="02040602050305030304" pitchFamily="18" charset="0"/>
              </a:rPr>
              <a:t> </a:t>
            </a:r>
            <a:r>
              <a:rPr lang="en-US" sz="3000" dirty="0" err="1">
                <a:latin typeface="Book Antiqua" panose="02040602050305030304" pitchFamily="18" charset="0"/>
              </a:rPr>
              <a:t>jelent</a:t>
            </a:r>
            <a:r>
              <a:rPr lang="en-US" sz="3000" dirty="0">
                <a:latin typeface="Book Antiqua" panose="02040602050305030304" pitchFamily="18" charset="0"/>
              </a:rPr>
              <a:t> meg</a:t>
            </a:r>
            <a:r>
              <a:rPr lang="hu-HU" sz="3000" dirty="0">
                <a:latin typeface="Book Antiqua" panose="02040602050305030304" pitchFamily="18" charset="0"/>
              </a:rPr>
              <a:t>.</a:t>
            </a:r>
          </a:p>
          <a:p>
            <a:pPr algn="just"/>
            <a:r>
              <a:rPr lang="en-US" sz="3000" dirty="0">
                <a:latin typeface="Book Antiqua" panose="02040602050305030304" pitchFamily="18" charset="0"/>
              </a:rPr>
              <a:t>A </a:t>
            </a:r>
            <a:r>
              <a:rPr lang="en-US" sz="3000" dirty="0" err="1">
                <a:latin typeface="Book Antiqua" panose="02040602050305030304" pitchFamily="18" charset="0"/>
              </a:rPr>
              <a:t>versek</a:t>
            </a:r>
            <a:r>
              <a:rPr lang="en-US" sz="3000" dirty="0">
                <a:latin typeface="Book Antiqua" panose="02040602050305030304" pitchFamily="18" charset="0"/>
              </a:rPr>
              <a:t> a </a:t>
            </a:r>
            <a:r>
              <a:rPr lang="en-US" sz="3000" dirty="0" err="1">
                <a:latin typeface="Book Antiqua" panose="02040602050305030304" pitchFamily="18" charset="0"/>
              </a:rPr>
              <a:t>kisebbségi</a:t>
            </a:r>
            <a:r>
              <a:rPr lang="en-US" sz="3000" dirty="0">
                <a:latin typeface="Book Antiqua" panose="02040602050305030304" pitchFamily="18" charset="0"/>
              </a:rPr>
              <a:t> </a:t>
            </a:r>
            <a:r>
              <a:rPr lang="en-US" sz="3000" dirty="0" err="1">
                <a:latin typeface="Book Antiqua" panose="02040602050305030304" pitchFamily="18" charset="0"/>
              </a:rPr>
              <a:t>kultúra</a:t>
            </a:r>
            <a:r>
              <a:rPr lang="en-US" sz="3000" dirty="0">
                <a:latin typeface="Book Antiqua" panose="02040602050305030304" pitchFamily="18" charset="0"/>
              </a:rPr>
              <a:t>, </a:t>
            </a:r>
            <a:r>
              <a:rPr lang="en-US" sz="3000" dirty="0" err="1">
                <a:latin typeface="Book Antiqua" panose="02040602050305030304" pitchFamily="18" charset="0"/>
              </a:rPr>
              <a:t>nyelv</a:t>
            </a:r>
            <a:r>
              <a:rPr lang="en-US" sz="3000" dirty="0">
                <a:latin typeface="Book Antiqua" panose="02040602050305030304" pitchFamily="18" charset="0"/>
              </a:rPr>
              <a:t>, ember </a:t>
            </a:r>
            <a:r>
              <a:rPr lang="en-US" sz="3000" dirty="0" err="1">
                <a:latin typeface="Book Antiqua" panose="02040602050305030304" pitchFamily="18" charset="0"/>
              </a:rPr>
              <a:t>létveszélyéről</a:t>
            </a:r>
            <a:r>
              <a:rPr lang="en-US" sz="3000" dirty="0">
                <a:latin typeface="Book Antiqua" panose="02040602050305030304" pitchFamily="18" charset="0"/>
              </a:rPr>
              <a:t> </a:t>
            </a:r>
            <a:r>
              <a:rPr lang="en-US" sz="3000" dirty="0" err="1">
                <a:latin typeface="Book Antiqua" panose="02040602050305030304" pitchFamily="18" charset="0"/>
              </a:rPr>
              <a:t>szólnak</a:t>
            </a:r>
            <a:r>
              <a:rPr lang="en-US" sz="3000" dirty="0">
                <a:latin typeface="Book Antiqua" panose="02040602050305030304" pitchFamily="18" charset="0"/>
              </a:rPr>
              <a:t>.</a:t>
            </a:r>
            <a:endParaRPr lang="hu-HU" sz="3000" dirty="0">
              <a:latin typeface="Book Antiqua" panose="02040602050305030304" pitchFamily="18" charset="0"/>
            </a:endParaRPr>
          </a:p>
          <a:p>
            <a:pPr algn="just"/>
            <a:r>
              <a:rPr lang="hu-HU" sz="3000" dirty="0">
                <a:latin typeface="Book Antiqua" panose="02040602050305030304" pitchFamily="18" charset="0"/>
              </a:rPr>
              <a:t>Életszerűség, valóság közeliség, a mindennapi élet szociografikus hűségű bemutatása.</a:t>
            </a:r>
          </a:p>
          <a:p>
            <a:endParaRPr lang="hu-HU" sz="3000" dirty="0">
              <a:latin typeface="Book Antiqua" panose="02040602050305030304" pitchFamily="18" charset="0"/>
            </a:endParaRPr>
          </a:p>
          <a:p>
            <a:pPr marL="0" indent="0" algn="ctr">
              <a:buNone/>
            </a:pPr>
            <a:r>
              <a:rPr lang="hu-HU" sz="3000" i="1" dirty="0">
                <a:latin typeface="Book Antiqua" panose="02040602050305030304" pitchFamily="18" charset="0"/>
              </a:rPr>
              <a:t>„harmadnapon már csak sörény és koponya</a:t>
            </a:r>
          </a:p>
          <a:p>
            <a:pPr marL="0" indent="0" algn="ctr">
              <a:buNone/>
            </a:pPr>
            <a:r>
              <a:rPr lang="hu-HU" sz="3000" i="1" dirty="0">
                <a:latin typeface="Book Antiqua" panose="02040602050305030304" pitchFamily="18" charset="0"/>
              </a:rPr>
              <a:t>lerágott bordák s a karambolozott csigolya</a:t>
            </a:r>
          </a:p>
          <a:p>
            <a:pPr marL="0" indent="0" algn="ctr">
              <a:buNone/>
            </a:pPr>
            <a:r>
              <a:rPr lang="hu-HU" sz="3000" i="1" dirty="0">
                <a:latin typeface="Book Antiqua" panose="02040602050305030304" pitchFamily="18" charset="0"/>
              </a:rPr>
              <a:t>üres kötőfékszárat húz a nap</a:t>
            </a:r>
          </a:p>
          <a:p>
            <a:pPr marL="0" indent="0" algn="ctr">
              <a:buNone/>
            </a:pPr>
            <a:r>
              <a:rPr lang="hu-HU" sz="3000" i="1" dirty="0">
                <a:latin typeface="Book Antiqua" panose="02040602050305030304" pitchFamily="18" charset="0"/>
              </a:rPr>
              <a:t>végig az erdőn még egy sugarat</a:t>
            </a:r>
          </a:p>
          <a:p>
            <a:pPr marL="0" indent="0" algn="ctr">
              <a:buNone/>
            </a:pPr>
            <a:r>
              <a:rPr lang="hu-HU" sz="3000" i="1" dirty="0">
                <a:latin typeface="Book Antiqua" panose="02040602050305030304" pitchFamily="18" charset="0"/>
              </a:rPr>
              <a:t>mint akire önnön halála alkonyul</a:t>
            </a:r>
          </a:p>
          <a:p>
            <a:pPr marL="0" indent="0" algn="ctr">
              <a:buNone/>
            </a:pPr>
            <a:r>
              <a:rPr lang="hu-HU" sz="3000" i="1" dirty="0">
                <a:latin typeface="Book Antiqua" panose="02040602050305030304" pitchFamily="18" charset="0"/>
              </a:rPr>
              <a:t>úgy állok olyan </a:t>
            </a:r>
            <a:r>
              <a:rPr lang="hu-HU" sz="3000" i="1" dirty="0" err="1">
                <a:latin typeface="Book Antiqua" panose="02040602050305030304" pitchFamily="18" charset="0"/>
              </a:rPr>
              <a:t>vígasztalanul</a:t>
            </a:r>
            <a:endParaRPr lang="hu-HU" sz="3000" i="1" dirty="0">
              <a:latin typeface="Book Antiqua" panose="02040602050305030304" pitchFamily="18" charset="0"/>
            </a:endParaRPr>
          </a:p>
          <a:p>
            <a:pPr marL="0" indent="0" algn="ctr">
              <a:buNone/>
            </a:pPr>
            <a:r>
              <a:rPr lang="hu-HU" sz="3000" i="1" dirty="0">
                <a:latin typeface="Book Antiqua" panose="02040602050305030304" pitchFamily="18" charset="0"/>
              </a:rPr>
              <a:t>s a dögre settenkedő farkasok</a:t>
            </a:r>
          </a:p>
          <a:p>
            <a:pPr marL="0" indent="0" algn="ctr">
              <a:buNone/>
            </a:pPr>
            <a:r>
              <a:rPr lang="hu-HU" sz="3000" i="1" dirty="0">
                <a:latin typeface="Book Antiqua" panose="02040602050305030304" pitchFamily="18" charset="0"/>
              </a:rPr>
              <a:t>szájuk szélét nyalva lesik hogy zokogok”</a:t>
            </a:r>
          </a:p>
          <a:p>
            <a:endParaRPr lang="en-US" sz="3000" dirty="0">
              <a:latin typeface="Book Antiqua" panose="02040602050305030304" pitchFamily="18" charset="0"/>
            </a:endParaRPr>
          </a:p>
        </p:txBody>
      </p:sp>
    </p:spTree>
    <p:extLst>
      <p:ext uri="{BB962C8B-B14F-4D97-AF65-F5344CB8AC3E}">
        <p14:creationId xmlns:p14="http://schemas.microsoft.com/office/powerpoint/2010/main" val="3404119604"/>
      </p:ext>
    </p:extLst>
  </p:cSld>
  <p:clrMapOvr>
    <a:masterClrMapping/>
  </p:clrMapOvr>
  <p:transition spd="med">
    <p:circl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89" y="146184"/>
            <a:ext cx="11225011" cy="897005"/>
          </a:xfrm>
        </p:spPr>
        <p:txBody>
          <a:bodyPr>
            <a:normAutofit/>
          </a:bodyPr>
          <a:lstStyle/>
          <a:p>
            <a:r>
              <a:rPr lang="hu-HU" sz="4000" b="1" dirty="0">
                <a:latin typeface="Book Antiqua" panose="02040602050305030304" pitchFamily="18" charset="0"/>
              </a:rPr>
              <a:t>Az ezredforduló</a:t>
            </a:r>
            <a:endParaRPr lang="en-US" sz="4000" b="1" dirty="0">
              <a:latin typeface="Book Antiqua" panose="02040602050305030304" pitchFamily="18" charset="0"/>
            </a:endParaRPr>
          </a:p>
        </p:txBody>
      </p:sp>
      <p:sp>
        <p:nvSpPr>
          <p:cNvPr id="3" name="Content Placeholder 2"/>
          <p:cNvSpPr>
            <a:spLocks noGrp="1"/>
          </p:cNvSpPr>
          <p:nvPr>
            <p:ph idx="1"/>
          </p:nvPr>
        </p:nvSpPr>
        <p:spPr>
          <a:xfrm>
            <a:off x="128789" y="1043189"/>
            <a:ext cx="11835684" cy="5640945"/>
          </a:xfrm>
        </p:spPr>
        <p:txBody>
          <a:bodyPr>
            <a:normAutofit/>
          </a:bodyPr>
          <a:lstStyle/>
          <a:p>
            <a:r>
              <a:rPr lang="en-US" sz="3000" dirty="0">
                <a:latin typeface="Book Antiqua" panose="02040602050305030304" pitchFamily="18" charset="0"/>
              </a:rPr>
              <a:t>Kossuth-</a:t>
            </a:r>
            <a:r>
              <a:rPr lang="en-US" sz="3000" dirty="0" err="1">
                <a:latin typeface="Book Antiqua" panose="02040602050305030304" pitchFamily="18" charset="0"/>
              </a:rPr>
              <a:t>díj</a:t>
            </a:r>
            <a:endParaRPr lang="hu-HU" sz="3000" dirty="0">
              <a:latin typeface="Book Antiqua" panose="02040602050305030304" pitchFamily="18" charset="0"/>
            </a:endParaRPr>
          </a:p>
          <a:p>
            <a:r>
              <a:rPr lang="en-US" sz="3000" dirty="0">
                <a:latin typeface="Book Antiqua" panose="02040602050305030304" pitchFamily="18" charset="0"/>
              </a:rPr>
              <a:t>Magyar </a:t>
            </a:r>
            <a:r>
              <a:rPr lang="en-US" sz="3000" dirty="0" err="1">
                <a:latin typeface="Book Antiqua" panose="02040602050305030304" pitchFamily="18" charset="0"/>
              </a:rPr>
              <a:t>Örökség</a:t>
            </a:r>
            <a:r>
              <a:rPr lang="hu-HU" sz="3000" dirty="0">
                <a:latin typeface="Book Antiqua" panose="02040602050305030304" pitchFamily="18" charset="0"/>
              </a:rPr>
              <a:t> </a:t>
            </a:r>
            <a:r>
              <a:rPr lang="en-US" sz="3000" dirty="0" err="1">
                <a:latin typeface="Book Antiqua" panose="02040602050305030304" pitchFamily="18" charset="0"/>
              </a:rPr>
              <a:t>díj</a:t>
            </a:r>
            <a:endParaRPr lang="hu-HU" sz="3000" dirty="0">
              <a:latin typeface="Book Antiqua" panose="02040602050305030304" pitchFamily="18" charset="0"/>
            </a:endParaRPr>
          </a:p>
          <a:p>
            <a:r>
              <a:rPr lang="en-US" sz="3000" dirty="0" err="1">
                <a:latin typeface="Book Antiqua" panose="02040602050305030304" pitchFamily="18" charset="0"/>
              </a:rPr>
              <a:t>Kölcsey</a:t>
            </a:r>
            <a:r>
              <a:rPr lang="en-US" sz="3000" dirty="0">
                <a:latin typeface="Book Antiqua" panose="02040602050305030304" pitchFamily="18" charset="0"/>
              </a:rPr>
              <a:t> </a:t>
            </a:r>
            <a:r>
              <a:rPr lang="en-US" sz="3000" dirty="0" err="1">
                <a:latin typeface="Book Antiqua" panose="02040602050305030304" pitchFamily="18" charset="0"/>
              </a:rPr>
              <a:t>Ferenc</a:t>
            </a:r>
            <a:r>
              <a:rPr lang="en-US" sz="3000" dirty="0">
                <a:latin typeface="Book Antiqua" panose="02040602050305030304" pitchFamily="18" charset="0"/>
              </a:rPr>
              <a:t> </a:t>
            </a:r>
            <a:r>
              <a:rPr lang="hu-HU" sz="3000" dirty="0">
                <a:latin typeface="Book Antiqua" panose="02040602050305030304" pitchFamily="18" charset="0"/>
              </a:rPr>
              <a:t>m</a:t>
            </a:r>
            <a:r>
              <a:rPr lang="en-US" sz="3000" dirty="0" err="1">
                <a:latin typeface="Book Antiqua" panose="02040602050305030304" pitchFamily="18" charset="0"/>
              </a:rPr>
              <a:t>illenniumi</a:t>
            </a:r>
            <a:r>
              <a:rPr lang="hu-HU" sz="3000" dirty="0">
                <a:latin typeface="Book Antiqua" panose="02040602050305030304" pitchFamily="18" charset="0"/>
              </a:rPr>
              <a:t> </a:t>
            </a:r>
            <a:r>
              <a:rPr lang="en-US" sz="3000" dirty="0" err="1">
                <a:latin typeface="Book Antiqua" panose="02040602050305030304" pitchFamily="18" charset="0"/>
              </a:rPr>
              <a:t>díj</a:t>
            </a:r>
            <a:endParaRPr lang="hu-HU" sz="3000" dirty="0">
              <a:latin typeface="Book Antiqua" panose="02040602050305030304" pitchFamily="18" charset="0"/>
            </a:endParaRPr>
          </a:p>
          <a:p>
            <a:r>
              <a:rPr lang="en-US" sz="3000" dirty="0" err="1">
                <a:latin typeface="Book Antiqua" panose="02040602050305030304" pitchFamily="18" charset="0"/>
              </a:rPr>
              <a:t>bécsi</a:t>
            </a:r>
            <a:r>
              <a:rPr lang="en-US" sz="3000" dirty="0">
                <a:latin typeface="Book Antiqua" panose="02040602050305030304" pitchFamily="18" charset="0"/>
              </a:rPr>
              <a:t> Herder-</a:t>
            </a:r>
            <a:r>
              <a:rPr lang="en-US" sz="3000" dirty="0" err="1">
                <a:latin typeface="Book Antiqua" panose="02040602050305030304" pitchFamily="18" charset="0"/>
              </a:rPr>
              <a:t>díj</a:t>
            </a:r>
            <a:endParaRPr lang="hu-HU" sz="3000" dirty="0">
              <a:latin typeface="Book Antiqua" panose="02040602050305030304" pitchFamily="18" charset="0"/>
            </a:endParaRPr>
          </a:p>
          <a:p>
            <a:r>
              <a:rPr lang="hu-HU" sz="3000" dirty="0">
                <a:latin typeface="Book Antiqua" panose="02040602050305030304" pitchFamily="18" charset="0"/>
              </a:rPr>
              <a:t>folyamatosak az író-olvasó találkozók</a:t>
            </a:r>
          </a:p>
          <a:p>
            <a:r>
              <a:rPr lang="en-US" sz="3000" i="1" dirty="0" err="1">
                <a:latin typeface="Book Antiqua" panose="02040602050305030304" pitchFamily="18" charset="0"/>
              </a:rPr>
              <a:t>Valaki</a:t>
            </a:r>
            <a:r>
              <a:rPr lang="en-US" sz="3000" i="1" dirty="0">
                <a:latin typeface="Book Antiqua" panose="02040602050305030304" pitchFamily="18" charset="0"/>
              </a:rPr>
              <a:t> </a:t>
            </a:r>
            <a:r>
              <a:rPr lang="en-US" sz="3000" i="1" dirty="0" err="1">
                <a:latin typeface="Book Antiqua" panose="02040602050305030304" pitchFamily="18" charset="0"/>
              </a:rPr>
              <a:t>jár</a:t>
            </a:r>
            <a:r>
              <a:rPr lang="en-US" sz="3000" i="1" dirty="0">
                <a:latin typeface="Book Antiqua" panose="02040602050305030304" pitchFamily="18" charset="0"/>
              </a:rPr>
              <a:t> a </a:t>
            </a:r>
            <a:r>
              <a:rPr lang="en-US" sz="3000" i="1" dirty="0" err="1">
                <a:latin typeface="Book Antiqua" panose="02040602050305030304" pitchFamily="18" charset="0"/>
              </a:rPr>
              <a:t>fák</a:t>
            </a:r>
            <a:r>
              <a:rPr lang="en-US" sz="3000" i="1" dirty="0">
                <a:latin typeface="Book Antiqua" panose="02040602050305030304" pitchFamily="18" charset="0"/>
              </a:rPr>
              <a:t> </a:t>
            </a:r>
            <a:r>
              <a:rPr lang="en-US" sz="3000" i="1" dirty="0" err="1">
                <a:latin typeface="Book Antiqua" panose="02040602050305030304" pitchFamily="18" charset="0"/>
              </a:rPr>
              <a:t>hegyén</a:t>
            </a:r>
            <a:r>
              <a:rPr lang="en-US" sz="3000" i="1" dirty="0">
                <a:latin typeface="Book Antiqua" panose="02040602050305030304" pitchFamily="18" charset="0"/>
              </a:rPr>
              <a:t> </a:t>
            </a:r>
            <a:r>
              <a:rPr lang="hu-HU" sz="3000" dirty="0">
                <a:latin typeface="Book Antiqua" panose="02040602050305030304" pitchFamily="18" charset="0"/>
              </a:rPr>
              <a:t>(1997)</a:t>
            </a:r>
          </a:p>
          <a:p>
            <a:r>
              <a:rPr lang="en-US" sz="3000" i="1" dirty="0" err="1">
                <a:latin typeface="Book Antiqua" panose="02040602050305030304" pitchFamily="18" charset="0"/>
              </a:rPr>
              <a:t>Felemás</a:t>
            </a:r>
            <a:r>
              <a:rPr lang="en-US" sz="3000" i="1" dirty="0">
                <a:latin typeface="Book Antiqua" panose="02040602050305030304" pitchFamily="18" charset="0"/>
              </a:rPr>
              <a:t> </a:t>
            </a:r>
            <a:r>
              <a:rPr lang="en-US" sz="3000" i="1" dirty="0" err="1">
                <a:latin typeface="Book Antiqua" panose="02040602050305030304" pitchFamily="18" charset="0"/>
              </a:rPr>
              <a:t>őszi</a:t>
            </a:r>
            <a:r>
              <a:rPr lang="en-US" sz="3000" i="1" dirty="0">
                <a:latin typeface="Book Antiqua" panose="02040602050305030304" pitchFamily="18" charset="0"/>
              </a:rPr>
              <a:t> </a:t>
            </a:r>
            <a:r>
              <a:rPr lang="en-US" sz="3000" i="1" dirty="0" err="1">
                <a:latin typeface="Book Antiqua" panose="02040602050305030304" pitchFamily="18" charset="0"/>
              </a:rPr>
              <a:t>versek</a:t>
            </a:r>
            <a:r>
              <a:rPr lang="hu-HU" sz="3000" i="1" dirty="0">
                <a:latin typeface="Book Antiqua" panose="02040602050305030304" pitchFamily="18" charset="0"/>
              </a:rPr>
              <a:t> </a:t>
            </a:r>
            <a:r>
              <a:rPr lang="hu-HU" sz="3000" dirty="0">
                <a:latin typeface="Book Antiqua" panose="02040602050305030304" pitchFamily="18" charset="0"/>
              </a:rPr>
              <a:t>(2002)</a:t>
            </a:r>
          </a:p>
          <a:p>
            <a:pPr lvl="1"/>
            <a:r>
              <a:rPr lang="hu-HU" sz="2600" dirty="0">
                <a:latin typeface="Book Antiqua" panose="02040602050305030304" pitchFamily="18" charset="0"/>
              </a:rPr>
              <a:t>Az emberiség alapvető kérdései az időkön, korokon át nem változnak.</a:t>
            </a:r>
          </a:p>
          <a:p>
            <a:pPr lvl="1"/>
            <a:r>
              <a:rPr lang="hu-HU" sz="2600" dirty="0">
                <a:latin typeface="Book Antiqua" panose="02040602050305030304" pitchFamily="18" charset="0"/>
              </a:rPr>
              <a:t>Az erkölcsi, nemzetiségi, nyelvközösségi kérdések aktuálisak maradnak.</a:t>
            </a:r>
            <a:endParaRPr lang="en-US" sz="2600" dirty="0">
              <a:latin typeface="Book Antiqua" panose="0204060205030503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4566" y="1"/>
            <a:ext cx="3519578" cy="4692770"/>
          </a:xfrm>
          <a:prstGeom prst="rect">
            <a:avLst/>
          </a:prstGeom>
        </p:spPr>
      </p:pic>
    </p:spTree>
    <p:extLst>
      <p:ext uri="{BB962C8B-B14F-4D97-AF65-F5344CB8AC3E}">
        <p14:creationId xmlns:p14="http://schemas.microsoft.com/office/powerpoint/2010/main" val="1060752277"/>
      </p:ext>
    </p:extLst>
  </p:cSld>
  <p:clrMapOvr>
    <a:masterClrMapping/>
  </p:clrMapOvr>
  <p:transition spd="med">
    <p:circl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normAutofit/>
          </a:bodyPr>
          <a:lstStyle/>
          <a:p>
            <a:r>
              <a:rPr lang="en-US" sz="4000" b="1" dirty="0" err="1">
                <a:latin typeface="Book Antiqua" pitchFamily="18" charset="0"/>
              </a:rPr>
              <a:t>Milyen</a:t>
            </a:r>
            <a:r>
              <a:rPr lang="en-US" sz="4000" b="1" dirty="0">
                <a:latin typeface="Book Antiqua" pitchFamily="18" charset="0"/>
              </a:rPr>
              <a:t> a j</a:t>
            </a:r>
            <a:r>
              <a:rPr lang="hu-HU" sz="4000" b="1" dirty="0">
                <a:latin typeface="Book Antiqua" pitchFamily="18" charset="0"/>
              </a:rPr>
              <a:t>ó </a:t>
            </a:r>
            <a:r>
              <a:rPr lang="en-US" sz="4000" b="1" dirty="0" err="1">
                <a:latin typeface="Book Antiqua" pitchFamily="18" charset="0"/>
              </a:rPr>
              <a:t>vers</a:t>
            </a:r>
            <a:r>
              <a:rPr lang="hu-HU" sz="4000" b="1" dirty="0">
                <a:latin typeface="Book Antiqua" pitchFamily="18" charset="0"/>
              </a:rPr>
              <a:t>?</a:t>
            </a:r>
            <a:endParaRPr lang="en-US" sz="4000" b="1" dirty="0">
              <a:latin typeface="Book Antiqua" pitchFamily="18" charset="0"/>
            </a:endParaRPr>
          </a:p>
        </p:txBody>
      </p:sp>
      <p:sp>
        <p:nvSpPr>
          <p:cNvPr id="3" name="Content Placeholder 2"/>
          <p:cNvSpPr>
            <a:spLocks noGrp="1"/>
          </p:cNvSpPr>
          <p:nvPr>
            <p:ph idx="1"/>
          </p:nvPr>
        </p:nvSpPr>
        <p:spPr>
          <a:xfrm>
            <a:off x="0" y="1155940"/>
            <a:ext cx="12192000" cy="5702060"/>
          </a:xfrm>
        </p:spPr>
        <p:txBody>
          <a:bodyPr>
            <a:normAutofit fontScale="92500" lnSpcReduction="20000"/>
          </a:bodyPr>
          <a:lstStyle/>
          <a:p>
            <a:pPr algn="just"/>
            <a:r>
              <a:rPr lang="hu-HU" sz="3200" dirty="0">
                <a:latin typeface="Book Antiqua" pitchFamily="18" charset="0"/>
              </a:rPr>
              <a:t>„A vers az, amit mondani kell.”</a:t>
            </a:r>
          </a:p>
          <a:p>
            <a:pPr algn="just"/>
            <a:endParaRPr lang="hu-HU" sz="3200" dirty="0">
              <a:latin typeface="Book Antiqua" pitchFamily="18" charset="0"/>
            </a:endParaRPr>
          </a:p>
          <a:p>
            <a:pPr algn="just"/>
            <a:r>
              <a:rPr lang="hu-HU" sz="3200" dirty="0">
                <a:latin typeface="Book Antiqua" pitchFamily="18" charset="0"/>
              </a:rPr>
              <a:t>„Mert a vers az olyan, azt szoktam mondani, hogy mint a bivaly, amely nyáron úgy belefekszik a pocsolyába, kifekszi magának a formáját. És a fontos az, hogy legyen a versnek gondolata, … bivalya, … hogy legyen, ami kifeküdje a formáját.”</a:t>
            </a:r>
          </a:p>
          <a:p>
            <a:pPr algn="just"/>
            <a:endParaRPr lang="hu-HU" sz="3200" dirty="0">
              <a:latin typeface="Book Antiqua" pitchFamily="18" charset="0"/>
            </a:endParaRPr>
          </a:p>
          <a:p>
            <a:pPr algn="just"/>
            <a:r>
              <a:rPr lang="hu-HU" sz="3200" dirty="0">
                <a:latin typeface="Book Antiqua" pitchFamily="18" charset="0"/>
              </a:rPr>
              <a:t>„A</a:t>
            </a:r>
            <a:r>
              <a:rPr lang="en-US" sz="3200" dirty="0">
                <a:latin typeface="Book Antiqua" pitchFamily="18" charset="0"/>
              </a:rPr>
              <a:t> </a:t>
            </a:r>
            <a:r>
              <a:rPr lang="en-US" sz="3200" dirty="0" err="1">
                <a:latin typeface="Book Antiqua" pitchFamily="18" charset="0"/>
              </a:rPr>
              <a:t>jó</a:t>
            </a:r>
            <a:r>
              <a:rPr lang="en-US" sz="3200" dirty="0">
                <a:latin typeface="Book Antiqua" pitchFamily="18" charset="0"/>
              </a:rPr>
              <a:t> </a:t>
            </a:r>
            <a:r>
              <a:rPr lang="en-US" sz="3200" dirty="0" err="1">
                <a:latin typeface="Book Antiqua" pitchFamily="18" charset="0"/>
              </a:rPr>
              <a:t>vers</a:t>
            </a:r>
            <a:r>
              <a:rPr lang="en-US" sz="3200" dirty="0">
                <a:latin typeface="Book Antiqua" pitchFamily="18" charset="0"/>
              </a:rPr>
              <a:t> </a:t>
            </a:r>
            <a:r>
              <a:rPr lang="en-US" sz="3200" dirty="0" err="1">
                <a:latin typeface="Book Antiqua" pitchFamily="18" charset="0"/>
              </a:rPr>
              <a:t>úgy</a:t>
            </a:r>
            <a:r>
              <a:rPr lang="en-US" sz="3200" dirty="0">
                <a:latin typeface="Book Antiqua" pitchFamily="18" charset="0"/>
              </a:rPr>
              <a:t> </a:t>
            </a:r>
            <a:r>
              <a:rPr lang="en-US" sz="3200" dirty="0" err="1">
                <a:latin typeface="Book Antiqua" pitchFamily="18" charset="0"/>
              </a:rPr>
              <a:t>készül</a:t>
            </a:r>
            <a:r>
              <a:rPr lang="en-US" sz="3200" dirty="0">
                <a:latin typeface="Book Antiqua" pitchFamily="18" charset="0"/>
              </a:rPr>
              <a:t>, mint a </a:t>
            </a:r>
            <a:r>
              <a:rPr lang="en-US" sz="3200" dirty="0" err="1">
                <a:latin typeface="Book Antiqua" pitchFamily="18" charset="0"/>
              </a:rPr>
              <a:t>jó</a:t>
            </a:r>
            <a:r>
              <a:rPr lang="en-US" sz="3200" dirty="0">
                <a:latin typeface="Book Antiqua" pitchFamily="18" charset="0"/>
              </a:rPr>
              <a:t> </a:t>
            </a:r>
            <a:r>
              <a:rPr lang="en-US" sz="3200" dirty="0" err="1">
                <a:latin typeface="Book Antiqua" pitchFamily="18" charset="0"/>
              </a:rPr>
              <a:t>tojásrántotta</a:t>
            </a:r>
            <a:r>
              <a:rPr lang="en-US" sz="3200" dirty="0">
                <a:latin typeface="Book Antiqua" pitchFamily="18" charset="0"/>
              </a:rPr>
              <a:t>. A </a:t>
            </a:r>
            <a:r>
              <a:rPr lang="en-US" sz="3200" dirty="0" err="1">
                <a:latin typeface="Book Antiqua" pitchFamily="18" charset="0"/>
              </a:rPr>
              <a:t>legszükségesebből</a:t>
            </a:r>
            <a:r>
              <a:rPr lang="en-US" sz="3200" dirty="0">
                <a:latin typeface="Book Antiqua" pitchFamily="18" charset="0"/>
              </a:rPr>
              <a:t>, </a:t>
            </a:r>
            <a:r>
              <a:rPr lang="en-US" sz="3200" dirty="0" err="1">
                <a:latin typeface="Book Antiqua" pitchFamily="18" charset="0"/>
              </a:rPr>
              <a:t>tojásból</a:t>
            </a:r>
            <a:r>
              <a:rPr lang="en-US" sz="3200" dirty="0">
                <a:latin typeface="Book Antiqua" pitchFamily="18" charset="0"/>
              </a:rPr>
              <a:t>, </a:t>
            </a:r>
            <a:r>
              <a:rPr lang="en-US" sz="3200" dirty="0" err="1">
                <a:latin typeface="Book Antiqua" pitchFamily="18" charset="0"/>
              </a:rPr>
              <a:t>sóból</a:t>
            </a:r>
            <a:r>
              <a:rPr lang="en-US" sz="3200" dirty="0">
                <a:latin typeface="Book Antiqua" pitchFamily="18" charset="0"/>
              </a:rPr>
              <a:t>, </a:t>
            </a:r>
            <a:r>
              <a:rPr lang="en-US" sz="3200" dirty="0" err="1">
                <a:latin typeface="Book Antiqua" pitchFamily="18" charset="0"/>
              </a:rPr>
              <a:t>és</a:t>
            </a:r>
            <a:r>
              <a:rPr lang="en-US" sz="3200" dirty="0">
                <a:latin typeface="Book Antiqua" pitchFamily="18" charset="0"/>
              </a:rPr>
              <a:t> </a:t>
            </a:r>
            <a:r>
              <a:rPr lang="en-US" sz="3200" dirty="0" err="1">
                <a:latin typeface="Book Antiqua" pitchFamily="18" charset="0"/>
              </a:rPr>
              <a:t>valami</a:t>
            </a:r>
            <a:r>
              <a:rPr lang="en-US" sz="3200" dirty="0">
                <a:latin typeface="Book Antiqua" pitchFamily="18" charset="0"/>
              </a:rPr>
              <a:t> </a:t>
            </a:r>
            <a:r>
              <a:rPr lang="en-US" sz="3200" dirty="0" err="1">
                <a:latin typeface="Book Antiqua" pitchFamily="18" charset="0"/>
              </a:rPr>
              <a:t>zsiradékból</a:t>
            </a:r>
            <a:r>
              <a:rPr lang="en-US" sz="3200" dirty="0">
                <a:latin typeface="Book Antiqua" pitchFamily="18" charset="0"/>
              </a:rPr>
              <a:t>, a mi </a:t>
            </a:r>
            <a:r>
              <a:rPr lang="en-US" sz="3200" dirty="0" err="1">
                <a:latin typeface="Book Antiqua" pitchFamily="18" charset="0"/>
              </a:rPr>
              <a:t>vidékünkön</a:t>
            </a:r>
            <a:r>
              <a:rPr lang="en-US" sz="3200" dirty="0">
                <a:latin typeface="Book Antiqua" pitchFamily="18" charset="0"/>
              </a:rPr>
              <a:t> </a:t>
            </a:r>
            <a:r>
              <a:rPr lang="en-US" sz="3200" dirty="0" err="1">
                <a:latin typeface="Book Antiqua" pitchFamily="18" charset="0"/>
              </a:rPr>
              <a:t>szalonnából</a:t>
            </a:r>
            <a:r>
              <a:rPr lang="en-US" sz="3200" dirty="0">
                <a:latin typeface="Book Antiqua" pitchFamily="18" charset="0"/>
              </a:rPr>
              <a:t>. De </a:t>
            </a:r>
            <a:r>
              <a:rPr lang="en-US" sz="3200" dirty="0" err="1">
                <a:latin typeface="Book Antiqua" pitchFamily="18" charset="0"/>
              </a:rPr>
              <a:t>mondják</a:t>
            </a:r>
            <a:r>
              <a:rPr lang="en-US" sz="3200" dirty="0">
                <a:latin typeface="Book Antiqua" pitchFamily="18" charset="0"/>
              </a:rPr>
              <a:t>, </a:t>
            </a:r>
            <a:r>
              <a:rPr lang="en-US" sz="3200" dirty="0" err="1">
                <a:latin typeface="Book Antiqua" pitchFamily="18" charset="0"/>
              </a:rPr>
              <a:t>hogy</a:t>
            </a:r>
            <a:r>
              <a:rPr lang="en-US" sz="3200" dirty="0">
                <a:latin typeface="Book Antiqua" pitchFamily="18" charset="0"/>
              </a:rPr>
              <a:t> </a:t>
            </a:r>
            <a:r>
              <a:rPr lang="en-US" sz="3200" dirty="0" err="1">
                <a:latin typeface="Book Antiqua" pitchFamily="18" charset="0"/>
              </a:rPr>
              <a:t>hagyma</a:t>
            </a:r>
            <a:r>
              <a:rPr lang="en-US" sz="3200" dirty="0">
                <a:latin typeface="Book Antiqua" pitchFamily="18" charset="0"/>
              </a:rPr>
              <a:t>, </a:t>
            </a:r>
            <a:r>
              <a:rPr lang="en-US" sz="3200" dirty="0" err="1">
                <a:latin typeface="Book Antiqua" pitchFamily="18" charset="0"/>
              </a:rPr>
              <a:t>gomba</a:t>
            </a:r>
            <a:r>
              <a:rPr lang="en-US" sz="3200" dirty="0">
                <a:latin typeface="Book Antiqua" pitchFamily="18" charset="0"/>
              </a:rPr>
              <a:t>… – </a:t>
            </a:r>
            <a:r>
              <a:rPr lang="en-US" sz="3200" dirty="0" err="1">
                <a:latin typeface="Book Antiqua" pitchFamily="18" charset="0"/>
              </a:rPr>
              <a:t>nem</a:t>
            </a:r>
            <a:r>
              <a:rPr lang="en-US" sz="3200" dirty="0">
                <a:latin typeface="Book Antiqua" pitchFamily="18" charset="0"/>
              </a:rPr>
              <a:t>, </a:t>
            </a:r>
            <a:r>
              <a:rPr lang="en-US" sz="3200" dirty="0" err="1">
                <a:latin typeface="Book Antiqua" pitchFamily="18" charset="0"/>
              </a:rPr>
              <a:t>kérem</a:t>
            </a:r>
            <a:r>
              <a:rPr lang="en-US" sz="3200" dirty="0">
                <a:latin typeface="Book Antiqua" pitchFamily="18" charset="0"/>
              </a:rPr>
              <a:t>, </a:t>
            </a:r>
            <a:r>
              <a:rPr lang="en-US" sz="3200" dirty="0" err="1">
                <a:latin typeface="Book Antiqua" pitchFamily="18" charset="0"/>
              </a:rPr>
              <a:t>az</a:t>
            </a:r>
            <a:r>
              <a:rPr lang="en-US" sz="3200" dirty="0">
                <a:latin typeface="Book Antiqua" pitchFamily="18" charset="0"/>
              </a:rPr>
              <a:t> </a:t>
            </a:r>
            <a:r>
              <a:rPr lang="en-US" sz="3200" dirty="0" err="1">
                <a:latin typeface="Book Antiqua" pitchFamily="18" charset="0"/>
              </a:rPr>
              <a:t>már</a:t>
            </a:r>
            <a:r>
              <a:rPr lang="en-US" sz="3200" dirty="0">
                <a:latin typeface="Book Antiqua" pitchFamily="18" charset="0"/>
              </a:rPr>
              <a:t> </a:t>
            </a:r>
            <a:r>
              <a:rPr lang="en-US" sz="3200" dirty="0" err="1">
                <a:latin typeface="Book Antiqua" pitchFamily="18" charset="0"/>
              </a:rPr>
              <a:t>szürrealizmus</a:t>
            </a:r>
            <a:r>
              <a:rPr lang="en-US" sz="3200" dirty="0">
                <a:latin typeface="Book Antiqua" pitchFamily="18" charset="0"/>
              </a:rPr>
              <a:t>! </a:t>
            </a:r>
            <a:r>
              <a:rPr lang="en-US" sz="3200" dirty="0" err="1">
                <a:latin typeface="Book Antiqua" pitchFamily="18" charset="0"/>
              </a:rPr>
              <a:t>Tehát</a:t>
            </a:r>
            <a:r>
              <a:rPr lang="en-US" sz="3200" dirty="0">
                <a:latin typeface="Book Antiqua" pitchFamily="18" charset="0"/>
              </a:rPr>
              <a:t> a </a:t>
            </a:r>
            <a:r>
              <a:rPr lang="en-US" sz="3200" dirty="0" err="1">
                <a:latin typeface="Book Antiqua" pitchFamily="18" charset="0"/>
              </a:rPr>
              <a:t>legszükségesebb</a:t>
            </a:r>
            <a:r>
              <a:rPr lang="en-US" sz="3200" dirty="0">
                <a:latin typeface="Book Antiqua" pitchFamily="18" charset="0"/>
              </a:rPr>
              <a:t> </a:t>
            </a:r>
            <a:r>
              <a:rPr lang="en-US" sz="3200" dirty="0" err="1">
                <a:latin typeface="Book Antiqua" pitchFamily="18" charset="0"/>
              </a:rPr>
              <a:t>szavakból</a:t>
            </a:r>
            <a:r>
              <a:rPr lang="en-US" sz="3200" dirty="0">
                <a:latin typeface="Book Antiqua" pitchFamily="18" charset="0"/>
              </a:rPr>
              <a:t> </a:t>
            </a:r>
            <a:r>
              <a:rPr lang="en-US" sz="3200" dirty="0" err="1">
                <a:latin typeface="Book Antiqua" pitchFamily="18" charset="0"/>
              </a:rPr>
              <a:t>kell</a:t>
            </a:r>
            <a:r>
              <a:rPr lang="en-US" sz="3200" dirty="0">
                <a:latin typeface="Book Antiqua" pitchFamily="18" charset="0"/>
              </a:rPr>
              <a:t> </a:t>
            </a:r>
            <a:r>
              <a:rPr lang="en-US" sz="3200" dirty="0" err="1">
                <a:latin typeface="Book Antiqua" pitchFamily="18" charset="0"/>
              </a:rPr>
              <a:t>álljon</a:t>
            </a:r>
            <a:r>
              <a:rPr lang="en-US" sz="3200" dirty="0">
                <a:latin typeface="Book Antiqua" pitchFamily="18" charset="0"/>
              </a:rPr>
              <a:t> a </a:t>
            </a:r>
            <a:r>
              <a:rPr lang="en-US" sz="3200" dirty="0" err="1">
                <a:latin typeface="Book Antiqua" pitchFamily="18" charset="0"/>
              </a:rPr>
              <a:t>vers</a:t>
            </a:r>
            <a:r>
              <a:rPr lang="en-US" sz="3200" dirty="0">
                <a:latin typeface="Book Antiqua" pitchFamily="18" charset="0"/>
              </a:rPr>
              <a:t> – </a:t>
            </a:r>
            <a:r>
              <a:rPr lang="en-US" sz="3200" dirty="0" err="1">
                <a:latin typeface="Book Antiqua" pitchFamily="18" charset="0"/>
              </a:rPr>
              <a:t>ez</a:t>
            </a:r>
            <a:r>
              <a:rPr lang="en-US" sz="3200" dirty="0">
                <a:latin typeface="Book Antiqua" pitchFamily="18" charset="0"/>
              </a:rPr>
              <a:t> volt </a:t>
            </a:r>
            <a:r>
              <a:rPr lang="en-US" sz="3200" dirty="0" err="1">
                <a:latin typeface="Book Antiqua" pitchFamily="18" charset="0"/>
              </a:rPr>
              <a:t>az</a:t>
            </a:r>
            <a:r>
              <a:rPr lang="en-US" sz="3200" dirty="0">
                <a:latin typeface="Book Antiqua" pitchFamily="18" charset="0"/>
              </a:rPr>
              <a:t> </a:t>
            </a:r>
            <a:r>
              <a:rPr lang="en-US" sz="3200" dirty="0" err="1">
                <a:latin typeface="Book Antiqua" pitchFamily="18" charset="0"/>
              </a:rPr>
              <a:t>én</a:t>
            </a:r>
            <a:r>
              <a:rPr lang="en-US" sz="3200" dirty="0">
                <a:latin typeface="Book Antiqua" pitchFamily="18" charset="0"/>
              </a:rPr>
              <a:t> </a:t>
            </a:r>
            <a:r>
              <a:rPr lang="en-US" sz="3200" dirty="0" err="1">
                <a:latin typeface="Book Antiqua" pitchFamily="18" charset="0"/>
              </a:rPr>
              <a:t>törekvésem</a:t>
            </a:r>
            <a:r>
              <a:rPr lang="en-US" sz="3200" dirty="0">
                <a:latin typeface="Book Antiqua" pitchFamily="18" charset="0"/>
              </a:rPr>
              <a:t> a </a:t>
            </a:r>
            <a:r>
              <a:rPr lang="en-US" sz="3200" dirty="0" err="1">
                <a:latin typeface="Book Antiqua" pitchFamily="18" charset="0"/>
              </a:rPr>
              <a:t>hatvanas</a:t>
            </a:r>
            <a:r>
              <a:rPr lang="en-US" sz="3200" dirty="0">
                <a:latin typeface="Book Antiqua" pitchFamily="18" charset="0"/>
              </a:rPr>
              <a:t> </a:t>
            </a:r>
            <a:r>
              <a:rPr lang="en-US" sz="3200" dirty="0" err="1">
                <a:latin typeface="Book Antiqua" pitchFamily="18" charset="0"/>
              </a:rPr>
              <a:t>évektől</a:t>
            </a:r>
            <a:r>
              <a:rPr lang="en-US" sz="3200" dirty="0">
                <a:latin typeface="Book Antiqua" pitchFamily="18" charset="0"/>
              </a:rPr>
              <a:t> </a:t>
            </a:r>
            <a:r>
              <a:rPr lang="en-US" sz="3200" dirty="0" err="1">
                <a:latin typeface="Book Antiqua" pitchFamily="18" charset="0"/>
              </a:rPr>
              <a:t>kezdődően</a:t>
            </a:r>
            <a:r>
              <a:rPr lang="en-US" sz="3200" dirty="0">
                <a:latin typeface="Book Antiqua" pitchFamily="18" charset="0"/>
              </a:rPr>
              <a:t>. És </a:t>
            </a:r>
            <a:r>
              <a:rPr lang="en-US" sz="3200" dirty="0" err="1">
                <a:latin typeface="Book Antiqua" pitchFamily="18" charset="0"/>
              </a:rPr>
              <a:t>igyekeztem</a:t>
            </a:r>
            <a:r>
              <a:rPr lang="en-US" sz="3200" dirty="0">
                <a:latin typeface="Book Antiqua" pitchFamily="18" charset="0"/>
              </a:rPr>
              <a:t> a </a:t>
            </a:r>
            <a:r>
              <a:rPr lang="en-US" sz="3200" dirty="0" err="1">
                <a:latin typeface="Book Antiqua" pitchFamily="18" charset="0"/>
              </a:rPr>
              <a:t>legszükségesebb</a:t>
            </a:r>
            <a:r>
              <a:rPr lang="en-US" sz="3200" dirty="0">
                <a:latin typeface="Book Antiqua" pitchFamily="18" charset="0"/>
              </a:rPr>
              <a:t> </a:t>
            </a:r>
            <a:r>
              <a:rPr lang="en-US" sz="3200" dirty="0" err="1">
                <a:latin typeface="Book Antiqua" pitchFamily="18" charset="0"/>
              </a:rPr>
              <a:t>szavakat</a:t>
            </a:r>
            <a:r>
              <a:rPr lang="en-US" sz="3200" dirty="0">
                <a:latin typeface="Book Antiqua" pitchFamily="18" charset="0"/>
              </a:rPr>
              <a:t> </a:t>
            </a:r>
            <a:r>
              <a:rPr lang="en-US" sz="3200" dirty="0" err="1">
                <a:latin typeface="Book Antiqua" pitchFamily="18" charset="0"/>
              </a:rPr>
              <a:t>használni</a:t>
            </a:r>
            <a:r>
              <a:rPr lang="en-US" sz="3200" dirty="0">
                <a:latin typeface="Book Antiqua" pitchFamily="18" charset="0"/>
              </a:rPr>
              <a:t>, </a:t>
            </a:r>
            <a:r>
              <a:rPr lang="en-US" sz="3200" dirty="0" err="1">
                <a:latin typeface="Book Antiqua" pitchFamily="18" charset="0"/>
              </a:rPr>
              <a:t>úgy</a:t>
            </a:r>
            <a:r>
              <a:rPr lang="en-US" sz="3200" dirty="0">
                <a:latin typeface="Book Antiqua" pitchFamily="18" charset="0"/>
              </a:rPr>
              <a:t>, </a:t>
            </a:r>
            <a:r>
              <a:rPr lang="en-US" sz="3200" dirty="0" err="1">
                <a:latin typeface="Book Antiqua" pitchFamily="18" charset="0"/>
              </a:rPr>
              <a:t>hogy</a:t>
            </a:r>
            <a:r>
              <a:rPr lang="en-US" sz="3200" dirty="0">
                <a:latin typeface="Book Antiqua" pitchFamily="18" charset="0"/>
              </a:rPr>
              <a:t> </a:t>
            </a:r>
            <a:r>
              <a:rPr lang="en-US" sz="3200" dirty="0" err="1">
                <a:latin typeface="Book Antiqua" pitchFamily="18" charset="0"/>
              </a:rPr>
              <a:t>azért</a:t>
            </a:r>
            <a:r>
              <a:rPr lang="en-US" sz="3200" dirty="0">
                <a:latin typeface="Book Antiqua" pitchFamily="18" charset="0"/>
              </a:rPr>
              <a:t> ne </a:t>
            </a:r>
            <a:r>
              <a:rPr lang="en-US" sz="3200" dirty="0" err="1">
                <a:latin typeface="Book Antiqua" pitchFamily="18" charset="0"/>
              </a:rPr>
              <a:t>legyen</a:t>
            </a:r>
            <a:r>
              <a:rPr lang="en-US" sz="3200" dirty="0">
                <a:latin typeface="Book Antiqua" pitchFamily="18" charset="0"/>
              </a:rPr>
              <a:t> </a:t>
            </a:r>
            <a:r>
              <a:rPr lang="en-US" sz="3200" dirty="0" err="1">
                <a:latin typeface="Book Antiqua" pitchFamily="18" charset="0"/>
              </a:rPr>
              <a:t>szürke</a:t>
            </a:r>
            <a:r>
              <a:rPr lang="en-US" sz="3200" dirty="0">
                <a:latin typeface="Book Antiqua" pitchFamily="18" charset="0"/>
              </a:rPr>
              <a:t> a </a:t>
            </a:r>
            <a:r>
              <a:rPr lang="en-US" sz="3200" dirty="0" err="1">
                <a:latin typeface="Book Antiqua" pitchFamily="18" charset="0"/>
              </a:rPr>
              <a:t>szöveg</a:t>
            </a:r>
            <a:r>
              <a:rPr lang="en-US" sz="3200" dirty="0">
                <a:latin typeface="Book Antiqua" pitchFamily="18" charset="0"/>
              </a:rPr>
              <a:t>.</a:t>
            </a:r>
            <a:r>
              <a:rPr lang="hu-HU" sz="3200" dirty="0">
                <a:latin typeface="Book Antiqua" pitchFamily="18" charset="0"/>
              </a:rPr>
              <a:t>”</a:t>
            </a:r>
            <a:endParaRPr lang="en-US" sz="3200" dirty="0">
              <a:latin typeface="Book Antiqua" pitchFamily="18" charset="0"/>
            </a:endParaRPr>
          </a:p>
          <a:p>
            <a:endParaRPr lang="en-US" sz="3000" dirty="0">
              <a:latin typeface="Book Antiqua" pitchFamily="18" charset="0"/>
            </a:endParaRPr>
          </a:p>
        </p:txBody>
      </p:sp>
    </p:spTree>
  </p:cSld>
  <p:clrMapOvr>
    <a:masterClrMapping/>
  </p:clrMapOvr>
  <p:transition spd="med">
    <p:circl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189" y="379562"/>
            <a:ext cx="11309230" cy="6185140"/>
          </a:xfrm>
        </p:spPr>
        <p:txBody>
          <a:bodyPr/>
          <a:lstStyle/>
          <a:p>
            <a:pPr algn="just"/>
            <a:r>
              <a:rPr lang="hu-HU" sz="3600" dirty="0">
                <a:latin typeface="Book Antiqua" pitchFamily="18" charset="0"/>
              </a:rPr>
              <a:t>„</a:t>
            </a:r>
            <a:r>
              <a:rPr lang="en-US" sz="3600" dirty="0" err="1">
                <a:latin typeface="Book Antiqua" pitchFamily="18" charset="0"/>
              </a:rPr>
              <a:t>Igyekeztem</a:t>
            </a:r>
            <a:r>
              <a:rPr lang="en-US" sz="3600" dirty="0">
                <a:latin typeface="Book Antiqua" pitchFamily="18" charset="0"/>
              </a:rPr>
              <a:t> </a:t>
            </a:r>
            <a:r>
              <a:rPr lang="en-US" sz="3600" dirty="0" err="1">
                <a:latin typeface="Book Antiqua" pitchFamily="18" charset="0"/>
              </a:rPr>
              <a:t>tanulni</a:t>
            </a:r>
            <a:r>
              <a:rPr lang="en-US" sz="3600" dirty="0">
                <a:latin typeface="Book Antiqua" pitchFamily="18" charset="0"/>
              </a:rPr>
              <a:t>, </a:t>
            </a:r>
            <a:r>
              <a:rPr lang="en-US" sz="3600" dirty="0" err="1">
                <a:latin typeface="Book Antiqua" pitchFamily="18" charset="0"/>
              </a:rPr>
              <a:t>látni</a:t>
            </a:r>
            <a:r>
              <a:rPr lang="en-US" sz="3600" dirty="0">
                <a:latin typeface="Book Antiqua" pitchFamily="18" charset="0"/>
              </a:rPr>
              <a:t> </a:t>
            </a:r>
            <a:r>
              <a:rPr lang="en-US" sz="3600" dirty="0" err="1">
                <a:latin typeface="Book Antiqua" pitchFamily="18" charset="0"/>
              </a:rPr>
              <a:t>és</a:t>
            </a:r>
            <a:r>
              <a:rPr lang="en-US" sz="3600" dirty="0">
                <a:latin typeface="Book Antiqua" pitchFamily="18" charset="0"/>
              </a:rPr>
              <a:t> </a:t>
            </a:r>
            <a:r>
              <a:rPr lang="en-US" sz="3600" dirty="0" err="1">
                <a:latin typeface="Book Antiqua" pitchFamily="18" charset="0"/>
              </a:rPr>
              <a:t>lepárolni</a:t>
            </a:r>
            <a:r>
              <a:rPr lang="en-US" sz="3600" dirty="0">
                <a:latin typeface="Book Antiqua" pitchFamily="18" charset="0"/>
              </a:rPr>
              <a:t>, </a:t>
            </a:r>
            <a:r>
              <a:rPr lang="en-US" sz="3600" dirty="0" err="1">
                <a:latin typeface="Book Antiqua" pitchFamily="18" charset="0"/>
              </a:rPr>
              <a:t>és</a:t>
            </a:r>
            <a:r>
              <a:rPr lang="en-US" sz="3600" dirty="0">
                <a:latin typeface="Book Antiqua" pitchFamily="18" charset="0"/>
              </a:rPr>
              <a:t> </a:t>
            </a:r>
            <a:r>
              <a:rPr lang="en-US" sz="3600" dirty="0" err="1">
                <a:latin typeface="Book Antiqua" pitchFamily="18" charset="0"/>
              </a:rPr>
              <a:t>valahogy</a:t>
            </a:r>
            <a:r>
              <a:rPr lang="en-US" sz="3600" dirty="0">
                <a:latin typeface="Book Antiqua" pitchFamily="18" charset="0"/>
              </a:rPr>
              <a:t> </a:t>
            </a:r>
            <a:r>
              <a:rPr lang="en-US" sz="3600" dirty="0" err="1">
                <a:latin typeface="Book Antiqua" pitchFamily="18" charset="0"/>
              </a:rPr>
              <a:t>úgy</a:t>
            </a:r>
            <a:r>
              <a:rPr lang="en-US" sz="3600" dirty="0">
                <a:latin typeface="Book Antiqua" pitchFamily="18" charset="0"/>
              </a:rPr>
              <a:t> </a:t>
            </a:r>
            <a:r>
              <a:rPr lang="en-US" sz="3600" dirty="0" err="1">
                <a:latin typeface="Book Antiqua" pitchFamily="18" charset="0"/>
              </a:rPr>
              <a:t>megírni</a:t>
            </a:r>
            <a:r>
              <a:rPr lang="en-US" sz="3600" dirty="0">
                <a:latin typeface="Book Antiqua" pitchFamily="18" charset="0"/>
              </a:rPr>
              <a:t> a mi </a:t>
            </a:r>
            <a:r>
              <a:rPr lang="en-US" sz="3600" dirty="0" err="1">
                <a:latin typeface="Book Antiqua" pitchFamily="18" charset="0"/>
              </a:rPr>
              <a:t>gondjainkat</a:t>
            </a:r>
            <a:r>
              <a:rPr lang="en-US" sz="3600" dirty="0">
                <a:latin typeface="Book Antiqua" pitchFamily="18" charset="0"/>
              </a:rPr>
              <a:t>, </a:t>
            </a:r>
            <a:r>
              <a:rPr lang="en-US" sz="3600" dirty="0" err="1">
                <a:latin typeface="Book Antiqua" pitchFamily="18" charset="0"/>
              </a:rPr>
              <a:t>hogy</a:t>
            </a:r>
            <a:r>
              <a:rPr lang="en-US" sz="3600" dirty="0">
                <a:latin typeface="Book Antiqua" pitchFamily="18" charset="0"/>
              </a:rPr>
              <a:t> </a:t>
            </a:r>
            <a:r>
              <a:rPr lang="en-US" sz="3600" dirty="0" err="1">
                <a:latin typeface="Book Antiqua" pitchFamily="18" charset="0"/>
              </a:rPr>
              <a:t>az</a:t>
            </a:r>
            <a:r>
              <a:rPr lang="en-US" sz="3600" dirty="0">
                <a:latin typeface="Book Antiqua" pitchFamily="18" charset="0"/>
              </a:rPr>
              <a:t> </a:t>
            </a:r>
            <a:r>
              <a:rPr lang="en-US" sz="3600" dirty="0" err="1">
                <a:latin typeface="Book Antiqua" pitchFamily="18" charset="0"/>
              </a:rPr>
              <a:t>én</a:t>
            </a:r>
            <a:r>
              <a:rPr lang="en-US" sz="3600" dirty="0">
                <a:latin typeface="Book Antiqua" pitchFamily="18" charset="0"/>
              </a:rPr>
              <a:t> </a:t>
            </a:r>
            <a:r>
              <a:rPr lang="en-US" sz="3600" dirty="0" err="1">
                <a:latin typeface="Book Antiqua" pitchFamily="18" charset="0"/>
              </a:rPr>
              <a:t>sokat</a:t>
            </a:r>
            <a:r>
              <a:rPr lang="en-US" sz="3600" dirty="0">
                <a:latin typeface="Book Antiqua" pitchFamily="18" charset="0"/>
              </a:rPr>
              <a:t> </a:t>
            </a:r>
            <a:r>
              <a:rPr lang="en-US" sz="3600" dirty="0" err="1">
                <a:latin typeface="Book Antiqua" pitchFamily="18" charset="0"/>
              </a:rPr>
              <a:t>olvasott</a:t>
            </a:r>
            <a:r>
              <a:rPr lang="en-US" sz="3600" dirty="0">
                <a:latin typeface="Book Antiqua" pitchFamily="18" charset="0"/>
              </a:rPr>
              <a:t> </a:t>
            </a:r>
            <a:r>
              <a:rPr lang="en-US" sz="3600" dirty="0" err="1">
                <a:latin typeface="Book Antiqua" pitchFamily="18" charset="0"/>
              </a:rPr>
              <a:t>négyelemis</a:t>
            </a:r>
            <a:r>
              <a:rPr lang="en-US" sz="3600" dirty="0">
                <a:latin typeface="Book Antiqua" pitchFamily="18" charset="0"/>
              </a:rPr>
              <a:t> </a:t>
            </a:r>
            <a:r>
              <a:rPr lang="en-US" sz="3600" dirty="0" err="1">
                <a:latin typeface="Book Antiqua" pitchFamily="18" charset="0"/>
              </a:rPr>
              <a:t>édesapám</a:t>
            </a:r>
            <a:r>
              <a:rPr lang="en-US" sz="3600" dirty="0">
                <a:latin typeface="Book Antiqua" pitchFamily="18" charset="0"/>
              </a:rPr>
              <a:t> is </a:t>
            </a:r>
            <a:r>
              <a:rPr lang="en-US" sz="3600" dirty="0" err="1">
                <a:latin typeface="Book Antiqua" pitchFamily="18" charset="0"/>
              </a:rPr>
              <a:t>megértse</a:t>
            </a:r>
            <a:r>
              <a:rPr lang="en-US" sz="3600" dirty="0">
                <a:latin typeface="Book Antiqua" pitchFamily="18" charset="0"/>
              </a:rPr>
              <a:t> </a:t>
            </a:r>
            <a:r>
              <a:rPr lang="en-US" sz="3600" dirty="0" err="1">
                <a:latin typeface="Book Antiqua" pitchFamily="18" charset="0"/>
              </a:rPr>
              <a:t>belőle</a:t>
            </a:r>
            <a:r>
              <a:rPr lang="en-US" sz="3600" dirty="0">
                <a:latin typeface="Book Antiqua" pitchFamily="18" charset="0"/>
              </a:rPr>
              <a:t> a </a:t>
            </a:r>
            <a:r>
              <a:rPr lang="en-US" sz="3600" dirty="0" err="1">
                <a:latin typeface="Book Antiqua" pitchFamily="18" charset="0"/>
              </a:rPr>
              <a:t>neki</a:t>
            </a:r>
            <a:r>
              <a:rPr lang="en-US" sz="3600" dirty="0">
                <a:latin typeface="Book Antiqua" pitchFamily="18" charset="0"/>
              </a:rPr>
              <a:t> </a:t>
            </a:r>
            <a:r>
              <a:rPr lang="en-US" sz="3600" dirty="0" err="1">
                <a:latin typeface="Book Antiqua" pitchFamily="18" charset="0"/>
              </a:rPr>
              <a:t>való</a:t>
            </a:r>
            <a:r>
              <a:rPr lang="en-US" sz="3600" dirty="0">
                <a:latin typeface="Book Antiqua" pitchFamily="18" charset="0"/>
              </a:rPr>
              <a:t> </a:t>
            </a:r>
            <a:r>
              <a:rPr lang="en-US" sz="3600" dirty="0" err="1">
                <a:latin typeface="Book Antiqua" pitchFamily="18" charset="0"/>
              </a:rPr>
              <a:t>részt</a:t>
            </a:r>
            <a:r>
              <a:rPr lang="en-US" sz="3600" dirty="0">
                <a:latin typeface="Book Antiqua" pitchFamily="18" charset="0"/>
              </a:rPr>
              <a:t>, </a:t>
            </a:r>
            <a:r>
              <a:rPr lang="en-US" sz="3600" dirty="0" err="1">
                <a:latin typeface="Book Antiqua" pitchFamily="18" charset="0"/>
              </a:rPr>
              <a:t>és</a:t>
            </a:r>
            <a:r>
              <a:rPr lang="en-US" sz="3600" dirty="0">
                <a:latin typeface="Book Antiqua" pitchFamily="18" charset="0"/>
              </a:rPr>
              <a:t> </a:t>
            </a:r>
            <a:r>
              <a:rPr lang="en-US" sz="3600" dirty="0" err="1">
                <a:latin typeface="Book Antiqua" pitchFamily="18" charset="0"/>
              </a:rPr>
              <a:t>ugyanakkor</a:t>
            </a:r>
            <a:r>
              <a:rPr lang="en-US" sz="3600" dirty="0">
                <a:latin typeface="Book Antiqua" pitchFamily="18" charset="0"/>
              </a:rPr>
              <a:t> a </a:t>
            </a:r>
            <a:r>
              <a:rPr lang="en-US" sz="3600" dirty="0" err="1">
                <a:latin typeface="Book Antiqua" pitchFamily="18" charset="0"/>
              </a:rPr>
              <a:t>műveltebb</a:t>
            </a:r>
            <a:r>
              <a:rPr lang="en-US" sz="3600" dirty="0">
                <a:latin typeface="Book Antiqua" pitchFamily="18" charset="0"/>
              </a:rPr>
              <a:t> </a:t>
            </a:r>
            <a:r>
              <a:rPr lang="en-US" sz="3600" dirty="0" err="1">
                <a:latin typeface="Book Antiqua" pitchFamily="18" charset="0"/>
              </a:rPr>
              <a:t>olvasónak</a:t>
            </a:r>
            <a:r>
              <a:rPr lang="en-US" sz="3600" dirty="0">
                <a:latin typeface="Book Antiqua" pitchFamily="18" charset="0"/>
              </a:rPr>
              <a:t> is </a:t>
            </a:r>
            <a:r>
              <a:rPr lang="en-US" sz="3600" dirty="0" err="1">
                <a:latin typeface="Book Antiqua" pitchFamily="18" charset="0"/>
              </a:rPr>
              <a:t>meglegyen</a:t>
            </a:r>
            <a:r>
              <a:rPr lang="en-US" sz="3600" dirty="0">
                <a:latin typeface="Book Antiqua" pitchFamily="18" charset="0"/>
              </a:rPr>
              <a:t> </a:t>
            </a:r>
            <a:r>
              <a:rPr lang="en-US" sz="3600" dirty="0" err="1">
                <a:latin typeface="Book Antiqua" pitchFamily="18" charset="0"/>
              </a:rPr>
              <a:t>az</a:t>
            </a:r>
            <a:r>
              <a:rPr lang="en-US" sz="3600" dirty="0">
                <a:latin typeface="Book Antiqua" pitchFamily="18" charset="0"/>
              </a:rPr>
              <a:t> </a:t>
            </a:r>
            <a:r>
              <a:rPr lang="en-US" sz="3600" dirty="0" err="1">
                <a:latin typeface="Book Antiqua" pitchFamily="18" charset="0"/>
              </a:rPr>
              <a:t>az</a:t>
            </a:r>
            <a:r>
              <a:rPr lang="en-US" sz="3600" dirty="0">
                <a:latin typeface="Book Antiqua" pitchFamily="18" charset="0"/>
              </a:rPr>
              <a:t> </a:t>
            </a:r>
            <a:r>
              <a:rPr lang="en-US" sz="3600" dirty="0" err="1">
                <a:latin typeface="Book Antiqua" pitchFamily="18" charset="0"/>
              </a:rPr>
              <a:t>elégtétele</a:t>
            </a:r>
            <a:r>
              <a:rPr lang="en-US" sz="3600" dirty="0">
                <a:latin typeface="Book Antiqua" pitchFamily="18" charset="0"/>
              </a:rPr>
              <a:t>, </a:t>
            </a:r>
            <a:r>
              <a:rPr lang="en-US" sz="3600" dirty="0" err="1">
                <a:latin typeface="Book Antiqua" pitchFamily="18" charset="0"/>
              </a:rPr>
              <a:t>hogy</a:t>
            </a:r>
            <a:r>
              <a:rPr lang="en-US" sz="3600" dirty="0">
                <a:latin typeface="Book Antiqua" pitchFamily="18" charset="0"/>
              </a:rPr>
              <a:t> </a:t>
            </a:r>
            <a:r>
              <a:rPr lang="en-US" sz="3600" dirty="0" err="1">
                <a:latin typeface="Book Antiqua" pitchFamily="18" charset="0"/>
              </a:rPr>
              <a:t>talán</a:t>
            </a:r>
            <a:r>
              <a:rPr lang="en-US" sz="3600" dirty="0">
                <a:latin typeface="Book Antiqua" pitchFamily="18" charset="0"/>
              </a:rPr>
              <a:t> </a:t>
            </a:r>
            <a:r>
              <a:rPr lang="en-US" sz="3600" dirty="0" err="1">
                <a:latin typeface="Book Antiqua" pitchFamily="18" charset="0"/>
              </a:rPr>
              <a:t>irodalmat</a:t>
            </a:r>
            <a:r>
              <a:rPr lang="en-US" sz="3600" dirty="0">
                <a:latin typeface="Book Antiqua" pitchFamily="18" charset="0"/>
              </a:rPr>
              <a:t> </a:t>
            </a:r>
            <a:r>
              <a:rPr lang="en-US" sz="3600" dirty="0" err="1">
                <a:latin typeface="Book Antiqua" pitchFamily="18" charset="0"/>
              </a:rPr>
              <a:t>olvasott</a:t>
            </a:r>
            <a:r>
              <a:rPr lang="en-US" sz="3600" dirty="0">
                <a:latin typeface="Book Antiqua" pitchFamily="18" charset="0"/>
              </a:rPr>
              <a:t>. </a:t>
            </a:r>
            <a:r>
              <a:rPr lang="en-US" sz="3600" dirty="0" err="1">
                <a:latin typeface="Book Antiqua" pitchFamily="18" charset="0"/>
              </a:rPr>
              <a:t>Ez</a:t>
            </a:r>
            <a:r>
              <a:rPr lang="en-US" sz="3600" dirty="0">
                <a:latin typeface="Book Antiqua" pitchFamily="18" charset="0"/>
              </a:rPr>
              <a:t> volt </a:t>
            </a:r>
            <a:r>
              <a:rPr lang="en-US" sz="3600" dirty="0" err="1">
                <a:latin typeface="Book Antiqua" pitchFamily="18" charset="0"/>
              </a:rPr>
              <a:t>valamiképpen</a:t>
            </a:r>
            <a:r>
              <a:rPr lang="en-US" sz="3600" dirty="0">
                <a:latin typeface="Book Antiqua" pitchFamily="18" charset="0"/>
              </a:rPr>
              <a:t> </a:t>
            </a:r>
            <a:r>
              <a:rPr lang="en-US" sz="3600" dirty="0" err="1">
                <a:latin typeface="Book Antiqua" pitchFamily="18" charset="0"/>
              </a:rPr>
              <a:t>az</a:t>
            </a:r>
            <a:r>
              <a:rPr lang="en-US" sz="3600" dirty="0">
                <a:latin typeface="Book Antiqua" pitchFamily="18" charset="0"/>
              </a:rPr>
              <a:t> </a:t>
            </a:r>
            <a:r>
              <a:rPr lang="en-US" sz="3600" dirty="0" err="1">
                <a:latin typeface="Book Antiqua" pitchFamily="18" charset="0"/>
              </a:rPr>
              <a:t>én</a:t>
            </a:r>
            <a:r>
              <a:rPr lang="en-US" sz="3600" dirty="0">
                <a:latin typeface="Book Antiqua" pitchFamily="18" charset="0"/>
              </a:rPr>
              <a:t> </a:t>
            </a:r>
            <a:r>
              <a:rPr lang="en-US" sz="3600" dirty="0" err="1">
                <a:latin typeface="Book Antiqua" pitchFamily="18" charset="0"/>
              </a:rPr>
              <a:t>tudatos</a:t>
            </a:r>
            <a:r>
              <a:rPr lang="en-US" sz="3600" dirty="0">
                <a:latin typeface="Book Antiqua" pitchFamily="18" charset="0"/>
              </a:rPr>
              <a:t> </a:t>
            </a:r>
            <a:r>
              <a:rPr lang="en-US" sz="3600" dirty="0" err="1">
                <a:latin typeface="Book Antiqua" pitchFamily="18" charset="0"/>
              </a:rPr>
              <a:t>törekvésem</a:t>
            </a:r>
            <a:r>
              <a:rPr lang="en-US" sz="3600" dirty="0">
                <a:latin typeface="Book Antiqua" pitchFamily="18" charset="0"/>
              </a:rPr>
              <a:t>.</a:t>
            </a:r>
            <a:r>
              <a:rPr lang="hu-HU" sz="3600" dirty="0">
                <a:latin typeface="Book Antiqua" pitchFamily="18" charset="0"/>
              </a:rPr>
              <a:t>”</a:t>
            </a:r>
            <a:endParaRPr lang="en-US" sz="3600" dirty="0">
              <a:latin typeface="Book Antiqua" pitchFamily="18" charset="0"/>
            </a:endParaRPr>
          </a:p>
          <a:p>
            <a:endParaRPr lang="en-US" dirty="0"/>
          </a:p>
        </p:txBody>
      </p:sp>
    </p:spTree>
  </p:cSld>
  <p:clrMapOvr>
    <a:masterClrMapping/>
  </p:clrMapOvr>
  <p:transition spd="med">
    <p:circl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92428"/>
            <a:ext cx="10515600" cy="5584535"/>
          </a:xfrm>
        </p:spPr>
        <p:txBody>
          <a:bodyPr/>
          <a:lstStyle/>
          <a:p>
            <a:pPr marL="0" indent="0" algn="just">
              <a:buNone/>
            </a:pPr>
            <a:endParaRPr lang="hu-HU" dirty="0">
              <a:solidFill>
                <a:srgbClr val="050505"/>
              </a:solidFill>
              <a:latin typeface="Book Antiqua" panose="02040602050305030304" pitchFamily="18" charset="0"/>
            </a:endParaRPr>
          </a:p>
          <a:p>
            <a:pPr marL="0" indent="0" algn="just">
              <a:buNone/>
            </a:pPr>
            <a:r>
              <a:rPr lang="hu-HU" sz="4000" dirty="0">
                <a:solidFill>
                  <a:srgbClr val="050505"/>
                </a:solidFill>
                <a:latin typeface="Book Antiqua" panose="02040602050305030304" pitchFamily="18" charset="0"/>
              </a:rPr>
              <a:t>,,Az igazi költő esetében (...) csak halála után derül ki teljes bizonyossággal, hogy az volt-e, aminek hitték őt, aminek hitte olykor maga is magát. Akkor derül ki, hogy az unokák, dédunokák érdemesnek tartanak-e valamit kézbe venni.”</a:t>
            </a:r>
          </a:p>
          <a:p>
            <a:pPr marL="0" indent="0" algn="just">
              <a:buNone/>
            </a:pPr>
            <a:endParaRPr lang="hu-HU" sz="4000" dirty="0">
              <a:latin typeface="Book Antiqua" panose="02040602050305030304" pitchFamily="18" charset="0"/>
            </a:endParaRPr>
          </a:p>
        </p:txBody>
      </p:sp>
      <p:pic>
        <p:nvPicPr>
          <p:cNvPr id="5" name="Picture 4"/>
          <p:cNvPicPr>
            <a:picLocks noChangeAspect="1"/>
          </p:cNvPicPr>
          <p:nvPr/>
        </p:nvPicPr>
        <p:blipFill>
          <a:blip r:embed="rId2"/>
          <a:stretch>
            <a:fillRect/>
          </a:stretch>
        </p:blipFill>
        <p:spPr>
          <a:xfrm>
            <a:off x="9393405" y="4072139"/>
            <a:ext cx="2798595" cy="1169562"/>
          </a:xfrm>
          <a:prstGeom prst="rect">
            <a:avLst/>
          </a:prstGeom>
        </p:spPr>
      </p:pic>
    </p:spTree>
    <p:extLst>
      <p:ext uri="{BB962C8B-B14F-4D97-AF65-F5344CB8AC3E}">
        <p14:creationId xmlns:p14="http://schemas.microsoft.com/office/powerpoint/2010/main" val="4287637240"/>
      </p:ext>
    </p:extLst>
  </p:cSld>
  <p:clrMapOvr>
    <a:masterClrMapping/>
  </p:clrMapOvr>
  <p:transition spd="med">
    <p:circl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anyadi3.mp4">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1797168" y="0"/>
            <a:ext cx="8468265" cy="6351199"/>
          </a:xfrm>
          <a:prstGeom prst="rect">
            <a:avLst/>
          </a:prstGeom>
        </p:spPr>
      </p:pic>
      <p:sp>
        <p:nvSpPr>
          <p:cNvPr id="8" name="TextBox 7"/>
          <p:cNvSpPr txBox="1"/>
          <p:nvPr/>
        </p:nvSpPr>
        <p:spPr>
          <a:xfrm>
            <a:off x="2501662" y="6342019"/>
            <a:ext cx="6728602" cy="369332"/>
          </a:xfrm>
          <a:prstGeom prst="rect">
            <a:avLst/>
          </a:prstGeom>
          <a:noFill/>
        </p:spPr>
        <p:txBody>
          <a:bodyPr wrap="square" rtlCol="0">
            <a:spAutoFit/>
          </a:bodyPr>
          <a:lstStyle/>
          <a:p>
            <a:r>
              <a:rPr lang="en-US" dirty="0" err="1">
                <a:solidFill>
                  <a:srgbClr val="333300"/>
                </a:solidFill>
                <a:latin typeface="Book Antiqua" pitchFamily="18" charset="0"/>
              </a:rPr>
              <a:t>Forr</a:t>
            </a:r>
            <a:r>
              <a:rPr lang="hu-HU" dirty="0">
                <a:solidFill>
                  <a:srgbClr val="333300"/>
                </a:solidFill>
                <a:latin typeface="Book Antiqua" pitchFamily="18" charset="0"/>
              </a:rPr>
              <a:t>ás: </a:t>
            </a:r>
            <a:r>
              <a:rPr lang="en-US" dirty="0">
                <a:solidFill>
                  <a:srgbClr val="333300"/>
                </a:solidFill>
                <a:latin typeface="Book Antiqua" pitchFamily="18" charset="0"/>
              </a:rPr>
              <a:t> </a:t>
            </a:r>
            <a:r>
              <a:rPr lang="hu-HU" dirty="0">
                <a:solidFill>
                  <a:srgbClr val="333300"/>
                </a:solidFill>
                <a:latin typeface="Book Antiqua" pitchFamily="18" charset="0"/>
              </a:rPr>
              <a:t>https://www.youtube.com/watch?v=CjK2z_OBGww</a:t>
            </a:r>
            <a:endParaRPr lang="en-US" dirty="0">
              <a:solidFill>
                <a:srgbClr val="333300"/>
              </a:solidFill>
              <a:latin typeface="Book Antiqua" pitchFamily="18" charset="0"/>
            </a:endParaRPr>
          </a:p>
        </p:txBody>
      </p:sp>
    </p:spTree>
    <p:extLst>
      <p:ext uri="{BB962C8B-B14F-4D97-AF65-F5344CB8AC3E}">
        <p14:creationId xmlns:p14="http://schemas.microsoft.com/office/powerpoint/2010/main" val="750238060"/>
      </p:ext>
    </p:extLst>
  </p:cSld>
  <p:clrMapOvr>
    <a:masterClrMapping/>
  </p:clrMapOvr>
  <p:transition spd="med">
    <p:circl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781" y="365125"/>
            <a:ext cx="11792310" cy="1325563"/>
          </a:xfrm>
        </p:spPr>
        <p:txBody>
          <a:bodyPr>
            <a:normAutofit/>
          </a:bodyPr>
          <a:lstStyle/>
          <a:p>
            <a:pPr algn="ctr"/>
            <a:r>
              <a:rPr lang="en-US" sz="4000" b="1" dirty="0" err="1">
                <a:latin typeface="Book Antiqua" pitchFamily="18" charset="0"/>
              </a:rPr>
              <a:t>Kányádi</a:t>
            </a:r>
            <a:r>
              <a:rPr lang="en-US" sz="4000" b="1" dirty="0">
                <a:latin typeface="Book Antiqua" pitchFamily="18" charset="0"/>
              </a:rPr>
              <a:t> </a:t>
            </a:r>
            <a:r>
              <a:rPr lang="en-US" sz="4000" b="1" dirty="0" err="1">
                <a:latin typeface="Book Antiqua" pitchFamily="18" charset="0"/>
              </a:rPr>
              <a:t>Sándor</a:t>
            </a:r>
            <a:r>
              <a:rPr lang="en-US" sz="4000" b="1" dirty="0">
                <a:latin typeface="Book Antiqua" pitchFamily="18" charset="0"/>
              </a:rPr>
              <a:t>: </a:t>
            </a:r>
            <a:r>
              <a:rPr lang="en-US" sz="4000" b="1" dirty="0" err="1">
                <a:latin typeface="Book Antiqua" pitchFamily="18" charset="0"/>
              </a:rPr>
              <a:t>Játszva</a:t>
            </a:r>
            <a:r>
              <a:rPr lang="en-US" sz="4000" b="1" dirty="0">
                <a:latin typeface="Book Antiqua" pitchFamily="18" charset="0"/>
              </a:rPr>
              <a:t> </a:t>
            </a:r>
            <a:r>
              <a:rPr lang="en-US" sz="4000" b="1" dirty="0" err="1">
                <a:latin typeface="Book Antiqua" pitchFamily="18" charset="0"/>
              </a:rPr>
              <a:t>magyarul</a:t>
            </a:r>
            <a:endParaRPr lang="en-US" sz="4000" dirty="0">
              <a:latin typeface="Book Antiqua" pitchFamily="18" charset="0"/>
            </a:endParaRPr>
          </a:p>
        </p:txBody>
      </p:sp>
      <p:sp>
        <p:nvSpPr>
          <p:cNvPr id="3" name="Content Placeholder 2"/>
          <p:cNvSpPr>
            <a:spLocks noGrp="1"/>
          </p:cNvSpPr>
          <p:nvPr>
            <p:ph idx="1"/>
          </p:nvPr>
        </p:nvSpPr>
        <p:spPr/>
        <p:txBody>
          <a:bodyPr/>
          <a:lstStyle/>
          <a:p>
            <a:pPr algn="ctr">
              <a:buNone/>
            </a:pPr>
            <a:r>
              <a:rPr lang="en-US" sz="3600" i="1" dirty="0" err="1">
                <a:latin typeface="Book Antiqua" pitchFamily="18" charset="0"/>
              </a:rPr>
              <a:t>aki</a:t>
            </a:r>
            <a:r>
              <a:rPr lang="en-US" sz="3600" i="1" dirty="0">
                <a:latin typeface="Book Antiqua" pitchFamily="18" charset="0"/>
              </a:rPr>
              <a:t> </a:t>
            </a:r>
            <a:r>
              <a:rPr lang="en-US" sz="3600" i="1" dirty="0" err="1">
                <a:latin typeface="Book Antiqua" pitchFamily="18" charset="0"/>
              </a:rPr>
              <a:t>megért</a:t>
            </a:r>
            <a:endParaRPr lang="en-US" sz="3600" i="1" dirty="0">
              <a:latin typeface="Book Antiqua" pitchFamily="18" charset="0"/>
            </a:endParaRPr>
          </a:p>
          <a:p>
            <a:pPr algn="ctr">
              <a:buNone/>
            </a:pPr>
            <a:r>
              <a:rPr lang="en-US" sz="3600" i="1" dirty="0">
                <a:latin typeface="Book Antiqua" pitchFamily="18" charset="0"/>
              </a:rPr>
              <a:t>s </a:t>
            </a:r>
            <a:r>
              <a:rPr lang="en-US" sz="3600" i="1" dirty="0" err="1">
                <a:latin typeface="Book Antiqua" pitchFamily="18" charset="0"/>
              </a:rPr>
              <a:t>megértet</a:t>
            </a:r>
            <a:endParaRPr lang="en-US" sz="3600" i="1" dirty="0">
              <a:latin typeface="Book Antiqua" pitchFamily="18" charset="0"/>
            </a:endParaRPr>
          </a:p>
          <a:p>
            <a:pPr algn="ctr">
              <a:buNone/>
            </a:pPr>
            <a:r>
              <a:rPr lang="en-US" sz="3600" i="1" dirty="0" err="1">
                <a:latin typeface="Book Antiqua" pitchFamily="18" charset="0"/>
              </a:rPr>
              <a:t>egy</a:t>
            </a:r>
            <a:r>
              <a:rPr lang="en-US" sz="3600" i="1" dirty="0">
                <a:latin typeface="Book Antiqua" pitchFamily="18" charset="0"/>
              </a:rPr>
              <a:t> </a:t>
            </a:r>
            <a:r>
              <a:rPr lang="en-US" sz="3600" i="1" dirty="0" err="1">
                <a:latin typeface="Book Antiqua" pitchFamily="18" charset="0"/>
              </a:rPr>
              <a:t>népet</a:t>
            </a:r>
            <a:endParaRPr lang="en-US" sz="3600" i="1" dirty="0">
              <a:latin typeface="Book Antiqua" pitchFamily="18" charset="0"/>
            </a:endParaRPr>
          </a:p>
          <a:p>
            <a:pPr algn="ctr">
              <a:buNone/>
            </a:pPr>
            <a:r>
              <a:rPr lang="en-US" sz="3600" i="1" dirty="0" err="1">
                <a:latin typeface="Book Antiqua" pitchFamily="18" charset="0"/>
              </a:rPr>
              <a:t>megéltet</a:t>
            </a:r>
            <a:endParaRPr lang="en-US" sz="3600" i="1" dirty="0">
              <a:latin typeface="Book Antiqua" pitchFamily="18" charset="0"/>
            </a:endParaRPr>
          </a:p>
          <a:p>
            <a:endParaRPr lang="en-US" dirty="0"/>
          </a:p>
        </p:txBody>
      </p:sp>
    </p:spTree>
  </p:cSld>
  <p:clrMapOvr>
    <a:masterClrMapping/>
  </p:clrMapOvr>
  <p:transition spd="med">
    <p:circl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028"/>
            <a:ext cx="12192000" cy="1052797"/>
          </a:xfrm>
        </p:spPr>
        <p:txBody>
          <a:bodyPr>
            <a:normAutofit/>
          </a:bodyPr>
          <a:lstStyle/>
          <a:p>
            <a:pPr algn="ctr"/>
            <a:r>
              <a:rPr lang="hu-HU" sz="4000" b="1" dirty="0">
                <a:latin typeface="Book Antiqua" panose="02040602050305030304" pitchFamily="18" charset="0"/>
              </a:rPr>
              <a:t>„Mítoszok között születik a költő” </a:t>
            </a:r>
            <a:endParaRPr lang="en-US" sz="4000" b="1" dirty="0">
              <a:latin typeface="Book Antiqua" panose="02040602050305030304" pitchFamily="18" charset="0"/>
            </a:endParaRPr>
          </a:p>
        </p:txBody>
      </p:sp>
      <p:sp>
        <p:nvSpPr>
          <p:cNvPr id="7" name="TextBox 6"/>
          <p:cNvSpPr txBox="1"/>
          <p:nvPr/>
        </p:nvSpPr>
        <p:spPr>
          <a:xfrm>
            <a:off x="2238777" y="1302112"/>
            <a:ext cx="9953223" cy="1015663"/>
          </a:xfrm>
          <a:prstGeom prst="rect">
            <a:avLst/>
          </a:prstGeom>
          <a:noFill/>
        </p:spPr>
        <p:txBody>
          <a:bodyPr wrap="square" rtlCol="0">
            <a:spAutoFit/>
          </a:bodyPr>
          <a:lstStyle/>
          <a:p>
            <a:pPr marL="285750" indent="-285750">
              <a:buFont typeface="Wingdings" panose="05000000000000000000" pitchFamily="2" charset="2"/>
              <a:buChar char="v"/>
            </a:pPr>
            <a:r>
              <a:rPr lang="hu-HU" sz="3000" dirty="0">
                <a:latin typeface="Book Antiqua" panose="02040602050305030304" pitchFamily="18" charset="0"/>
              </a:rPr>
              <a:t> Vele egy napon egy fehér kiscsikó </a:t>
            </a:r>
            <a:r>
              <a:rPr lang="en-US" sz="3000" dirty="0">
                <a:latin typeface="Book Antiqua" panose="02040602050305030304" pitchFamily="18" charset="0"/>
              </a:rPr>
              <a:t>is </a:t>
            </a:r>
            <a:r>
              <a:rPr lang="hu-HU" sz="3000" dirty="0" err="1">
                <a:latin typeface="Book Antiqua" panose="02040602050305030304" pitchFamily="18" charset="0"/>
              </a:rPr>
              <a:t>szület</a:t>
            </a:r>
            <a:r>
              <a:rPr lang="en-US" sz="3000" dirty="0" err="1">
                <a:latin typeface="Book Antiqua" panose="02040602050305030304" pitchFamily="18" charset="0"/>
              </a:rPr>
              <a:t>ett</a:t>
            </a:r>
            <a:r>
              <a:rPr lang="hu-HU" sz="3000" dirty="0">
                <a:latin typeface="Book Antiqua" panose="02040602050305030304" pitchFamily="18" charset="0"/>
              </a:rPr>
              <a:t>.</a:t>
            </a:r>
          </a:p>
          <a:p>
            <a:pPr marL="285750" indent="-285750">
              <a:buFont typeface="Wingdings" panose="05000000000000000000" pitchFamily="2" charset="2"/>
              <a:buChar char="v"/>
            </a:pPr>
            <a:r>
              <a:rPr lang="hu-HU" sz="3000" dirty="0">
                <a:latin typeface="Book Antiqua" panose="02040602050305030304" pitchFamily="18" charset="0"/>
              </a:rPr>
              <a:t> Ajándékba kapja Purdé nevű kiskutyáját.</a:t>
            </a:r>
            <a:endParaRPr lang="en-US" sz="3000" dirty="0">
              <a:latin typeface="Book Antiqua" panose="02040602050305030304" pitchFamily="18" charset="0"/>
            </a:endParaRP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595738"/>
            <a:ext cx="3194386" cy="4259182"/>
          </a:xfr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3336" y="2592658"/>
            <a:ext cx="3196696" cy="4262262"/>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8983" y="2595738"/>
            <a:ext cx="5683017" cy="4262263"/>
          </a:xfrm>
          <a:prstGeom prst="rect">
            <a:avLst/>
          </a:prstGeom>
        </p:spPr>
      </p:pic>
    </p:spTree>
    <p:extLst>
      <p:ext uri="{BB962C8B-B14F-4D97-AF65-F5344CB8AC3E}">
        <p14:creationId xmlns:p14="http://schemas.microsoft.com/office/powerpoint/2010/main" val="3178902660"/>
      </p:ext>
    </p:extLst>
  </p:cSld>
  <p:clrMapOvr>
    <a:masterClrMapping/>
  </p:clrMapOvr>
  <p:transition spd="med">
    <p:circl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3654" y="2535595"/>
            <a:ext cx="10515600" cy="1122005"/>
          </a:xfrm>
        </p:spPr>
        <p:txBody>
          <a:bodyPr>
            <a:normAutofit/>
          </a:bodyPr>
          <a:lstStyle/>
          <a:p>
            <a:pPr marL="0" indent="0" algn="ctr">
              <a:buNone/>
            </a:pPr>
            <a:r>
              <a:rPr lang="hu-HU" sz="4800" dirty="0">
                <a:latin typeface="Book Antiqua" panose="02040602050305030304" pitchFamily="18" charset="0"/>
              </a:rPr>
              <a:t>Köszönöm szépen a figyelmet!</a:t>
            </a:r>
            <a:endParaRPr lang="en-US" sz="4800" dirty="0">
              <a:latin typeface="Book Antiqua" panose="02040602050305030304" pitchFamily="18" charset="0"/>
            </a:endParaRPr>
          </a:p>
        </p:txBody>
      </p:sp>
      <p:sp>
        <p:nvSpPr>
          <p:cNvPr id="4" name="TextBox 3"/>
          <p:cNvSpPr txBox="1"/>
          <p:nvPr/>
        </p:nvSpPr>
        <p:spPr>
          <a:xfrm>
            <a:off x="5847008" y="5657671"/>
            <a:ext cx="6344992" cy="1200329"/>
          </a:xfrm>
          <a:prstGeom prst="rect">
            <a:avLst/>
          </a:prstGeom>
          <a:noFill/>
        </p:spPr>
        <p:txBody>
          <a:bodyPr wrap="square" rtlCol="0">
            <a:spAutoFit/>
          </a:bodyPr>
          <a:lstStyle/>
          <a:p>
            <a:pPr algn="just"/>
            <a:r>
              <a:rPr lang="hu-HU" sz="2400" dirty="0">
                <a:latin typeface="Book Antiqua" panose="02040602050305030304" pitchFamily="18" charset="0"/>
              </a:rPr>
              <a:t>Jáger-Péter Mónika</a:t>
            </a:r>
          </a:p>
          <a:p>
            <a:pPr algn="just"/>
            <a:r>
              <a:rPr lang="hu-HU" sz="2400" dirty="0">
                <a:latin typeface="Book Antiqua" panose="02040602050305030304" pitchFamily="18" charset="0"/>
              </a:rPr>
              <a:t>Ion </a:t>
            </a:r>
            <a:r>
              <a:rPr lang="ro-RO" sz="2400" dirty="0">
                <a:latin typeface="Book Antiqua" panose="02040602050305030304" pitchFamily="18" charset="0"/>
              </a:rPr>
              <a:t>Creangă</a:t>
            </a:r>
            <a:r>
              <a:rPr lang="hu-HU" sz="2400" dirty="0">
                <a:latin typeface="Book Antiqua" panose="02040602050305030304" pitchFamily="18" charset="0"/>
              </a:rPr>
              <a:t> Általános Iskola, Szatmárnémeti</a:t>
            </a:r>
          </a:p>
          <a:p>
            <a:pPr algn="just"/>
            <a:r>
              <a:rPr lang="hu-HU" sz="2400" dirty="0" err="1">
                <a:latin typeface="Book Antiqua" panose="02040602050305030304" pitchFamily="18" charset="0"/>
              </a:rPr>
              <a:t>peter.monika</a:t>
            </a:r>
            <a:r>
              <a:rPr lang="ro-RO" sz="2400" dirty="0">
                <a:latin typeface="Book Antiqua" panose="02040602050305030304" pitchFamily="18" charset="0"/>
              </a:rPr>
              <a:t>@yahoo.com</a:t>
            </a:r>
            <a:endParaRPr lang="en-US" sz="2400" dirty="0">
              <a:latin typeface="Book Antiqua" panose="02040602050305030304" pitchFamily="18" charset="0"/>
            </a:endParaRPr>
          </a:p>
        </p:txBody>
      </p:sp>
    </p:spTree>
    <p:extLst>
      <p:ext uri="{BB962C8B-B14F-4D97-AF65-F5344CB8AC3E}">
        <p14:creationId xmlns:p14="http://schemas.microsoft.com/office/powerpoint/2010/main" val="3331446651"/>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834" y="114959"/>
            <a:ext cx="10515600" cy="1325563"/>
          </a:xfrm>
        </p:spPr>
        <p:txBody>
          <a:bodyPr>
            <a:normAutofit/>
          </a:bodyPr>
          <a:lstStyle/>
          <a:p>
            <a:r>
              <a:rPr lang="en-US" sz="4000" b="1" dirty="0" err="1">
                <a:latin typeface="Book Antiqua" pitchFamily="18" charset="0"/>
              </a:rPr>
              <a:t>Szakirodalom</a:t>
            </a:r>
            <a:endParaRPr lang="en-US" sz="4000" b="1" dirty="0">
              <a:latin typeface="Book Antiqua" pitchFamily="18" charset="0"/>
            </a:endParaRPr>
          </a:p>
        </p:txBody>
      </p:sp>
      <p:sp>
        <p:nvSpPr>
          <p:cNvPr id="3" name="Content Placeholder 2"/>
          <p:cNvSpPr>
            <a:spLocks noGrp="1"/>
          </p:cNvSpPr>
          <p:nvPr>
            <p:ph idx="1"/>
          </p:nvPr>
        </p:nvSpPr>
        <p:spPr>
          <a:xfrm>
            <a:off x="250165" y="1825625"/>
            <a:ext cx="11619781" cy="4877100"/>
          </a:xfrm>
        </p:spPr>
        <p:txBody>
          <a:bodyPr/>
          <a:lstStyle/>
          <a:p>
            <a:r>
              <a:rPr lang="hu-HU" sz="2000" dirty="0">
                <a:latin typeface="Book Antiqua" pitchFamily="18" charset="0"/>
              </a:rPr>
              <a:t>Bartha Zoltán: </a:t>
            </a:r>
            <a:r>
              <a:rPr lang="hu-HU" sz="2000" i="1" dirty="0">
                <a:latin typeface="Book Antiqua" pitchFamily="18" charset="0"/>
              </a:rPr>
              <a:t>„…meggyötörten is gyönyörű” </a:t>
            </a:r>
            <a:r>
              <a:rPr lang="hu-HU" sz="2000" i="1" dirty="0" err="1">
                <a:latin typeface="Book Antiqua" pitchFamily="18" charset="0"/>
              </a:rPr>
              <a:t>Kányádi</a:t>
            </a:r>
            <a:r>
              <a:rPr lang="hu-HU" sz="2000" i="1" dirty="0">
                <a:latin typeface="Book Antiqua" pitchFamily="18" charset="0"/>
              </a:rPr>
              <a:t> Sándor világa. </a:t>
            </a:r>
            <a:r>
              <a:rPr lang="hu-HU" sz="2000" u="sng" dirty="0">
                <a:latin typeface="Book Antiqua" pitchFamily="18" charset="0"/>
                <a:hlinkClick r:id="rId2"/>
              </a:rPr>
              <a:t>https://epa.oszk.hu/02200/02203/00008/pdf/erdelyi-toll-2011-2_010.pdf</a:t>
            </a:r>
            <a:endParaRPr lang="hu-HU" sz="2000" u="sng" dirty="0">
              <a:latin typeface="Book Antiqua" pitchFamily="18" charset="0"/>
            </a:endParaRPr>
          </a:p>
          <a:p>
            <a:r>
              <a:rPr lang="hu-HU" sz="2000" dirty="0" err="1">
                <a:latin typeface="Book Antiqua" pitchFamily="18" charset="0"/>
              </a:rPr>
              <a:t>Ködöböcz</a:t>
            </a:r>
            <a:r>
              <a:rPr lang="hu-HU" sz="2000" dirty="0">
                <a:latin typeface="Book Antiqua" pitchFamily="18" charset="0"/>
              </a:rPr>
              <a:t> Gábor: </a:t>
            </a:r>
            <a:r>
              <a:rPr lang="hu-HU" sz="2000" i="1" dirty="0">
                <a:latin typeface="Book Antiqua" pitchFamily="18" charset="0"/>
              </a:rPr>
              <a:t>Hagyomány és újítás </a:t>
            </a:r>
            <a:r>
              <a:rPr lang="hu-HU" sz="2000" i="1" dirty="0" err="1">
                <a:latin typeface="Book Antiqua" pitchFamily="18" charset="0"/>
              </a:rPr>
              <a:t>Kányádi</a:t>
            </a:r>
            <a:r>
              <a:rPr lang="hu-HU" sz="2000" i="1" dirty="0">
                <a:latin typeface="Book Antiqua" pitchFamily="18" charset="0"/>
              </a:rPr>
              <a:t> Sándor költészetében. </a:t>
            </a:r>
            <a:r>
              <a:rPr lang="en-US" sz="2000" dirty="0">
                <a:latin typeface="Book Antiqua" pitchFamily="18" charset="0"/>
              </a:rPr>
              <a:t>Kossuth </a:t>
            </a:r>
            <a:r>
              <a:rPr lang="en-US" sz="2000" dirty="0" err="1">
                <a:latin typeface="Book Antiqua" pitchFamily="18" charset="0"/>
              </a:rPr>
              <a:t>Egyetemi</a:t>
            </a:r>
            <a:r>
              <a:rPr lang="en-US" sz="2000" dirty="0">
                <a:latin typeface="Book Antiqua" pitchFamily="18" charset="0"/>
              </a:rPr>
              <a:t> </a:t>
            </a:r>
            <a:r>
              <a:rPr lang="en-US" sz="2000" dirty="0" err="1">
                <a:latin typeface="Book Antiqua" pitchFamily="18" charset="0"/>
              </a:rPr>
              <a:t>Kiadó</a:t>
            </a:r>
            <a:r>
              <a:rPr lang="en-US" sz="2000" dirty="0">
                <a:latin typeface="Book Antiqua" pitchFamily="18" charset="0"/>
              </a:rPr>
              <a:t>, </a:t>
            </a:r>
            <a:r>
              <a:rPr lang="en-US" sz="2000" dirty="0" err="1">
                <a:latin typeface="Book Antiqua" pitchFamily="18" charset="0"/>
              </a:rPr>
              <a:t>Debreceni</a:t>
            </a:r>
            <a:r>
              <a:rPr lang="en-US" sz="2000" dirty="0">
                <a:latin typeface="Book Antiqua" pitchFamily="18" charset="0"/>
              </a:rPr>
              <a:t> </a:t>
            </a:r>
            <a:r>
              <a:rPr lang="en-US" sz="2000" dirty="0" err="1">
                <a:latin typeface="Book Antiqua" pitchFamily="18" charset="0"/>
              </a:rPr>
              <a:t>Egyetem</a:t>
            </a:r>
            <a:r>
              <a:rPr lang="en-US" sz="2000" dirty="0">
                <a:latin typeface="Book Antiqua" pitchFamily="18" charset="0"/>
              </a:rPr>
              <a:t>, 2002</a:t>
            </a:r>
            <a:r>
              <a:rPr lang="hu-HU" sz="2000">
                <a:latin typeface="Book Antiqua" pitchFamily="18" charset="0"/>
              </a:rPr>
              <a:t>.</a:t>
            </a:r>
            <a:endParaRPr lang="hu-HU" sz="2000" dirty="0">
              <a:latin typeface="Book Antiqua" pitchFamily="18" charset="0"/>
            </a:endParaRPr>
          </a:p>
          <a:p>
            <a:r>
              <a:rPr lang="en-US" sz="2000" dirty="0">
                <a:latin typeface="Book Antiqua" pitchFamily="18" charset="0"/>
              </a:rPr>
              <a:t>P</a:t>
            </a:r>
            <a:r>
              <a:rPr lang="hu-HU" sz="2000" dirty="0" err="1">
                <a:latin typeface="Book Antiqua" pitchFamily="18" charset="0"/>
              </a:rPr>
              <a:t>écsi</a:t>
            </a:r>
            <a:r>
              <a:rPr lang="hu-HU" sz="2000" dirty="0">
                <a:latin typeface="Book Antiqua" pitchFamily="18" charset="0"/>
              </a:rPr>
              <a:t> Györgyi: </a:t>
            </a:r>
            <a:r>
              <a:rPr lang="hu-HU" sz="2000" i="1" dirty="0" err="1">
                <a:latin typeface="Book Antiqua" pitchFamily="18" charset="0"/>
              </a:rPr>
              <a:t>Kányádi</a:t>
            </a:r>
            <a:r>
              <a:rPr lang="hu-HU" sz="2000" i="1" dirty="0">
                <a:latin typeface="Book Antiqua" pitchFamily="18" charset="0"/>
              </a:rPr>
              <a:t> Sándor</a:t>
            </a:r>
            <a:r>
              <a:rPr lang="hu-HU" sz="2000" dirty="0">
                <a:latin typeface="Book Antiqua" pitchFamily="18" charset="0"/>
              </a:rPr>
              <a:t>. </a:t>
            </a:r>
            <a:r>
              <a:rPr lang="hu-HU" sz="2000" dirty="0">
                <a:latin typeface="Book Antiqua" pitchFamily="18" charset="0"/>
                <a:hlinkClick r:id="rId3"/>
              </a:rPr>
              <a:t>https://konyvtar.dia.hu/xhtml/_szakirodalom/kanyadi_pecsi_kanyadi_sandor.xhtml</a:t>
            </a:r>
            <a:endParaRPr lang="hu-HU" sz="2000" dirty="0">
              <a:latin typeface="Book Antiqua" pitchFamily="18" charset="0"/>
            </a:endParaRPr>
          </a:p>
          <a:p>
            <a:r>
              <a:rPr lang="hu-HU" sz="2000" dirty="0">
                <a:latin typeface="Book Antiqua" pitchFamily="18" charset="0"/>
              </a:rPr>
              <a:t>Interjúk:</a:t>
            </a:r>
          </a:p>
          <a:p>
            <a:pPr lvl="1"/>
            <a:r>
              <a:rPr lang="hu-HU" sz="1600" dirty="0">
                <a:latin typeface="Book Antiqua" pitchFamily="18" charset="0"/>
                <a:hlinkClick r:id="rId4"/>
              </a:rPr>
              <a:t>https://litera.hu/irodalom/konyvajanlo/kanyadi-80.html</a:t>
            </a:r>
            <a:endParaRPr lang="hu-HU" sz="1600" dirty="0">
              <a:latin typeface="Book Antiqua" pitchFamily="18" charset="0"/>
            </a:endParaRPr>
          </a:p>
          <a:p>
            <a:pPr lvl="1"/>
            <a:r>
              <a:rPr lang="hu-HU" sz="1600" dirty="0">
                <a:latin typeface="Book Antiqua" pitchFamily="18" charset="0"/>
                <a:hlinkClick r:id="rId5"/>
              </a:rPr>
              <a:t>https://litera.hu/media/literatv/erdelyi-embernek-dolga.html</a:t>
            </a:r>
            <a:endParaRPr lang="hu-HU" sz="1600" dirty="0">
              <a:latin typeface="Book Antiqua" pitchFamily="18" charset="0"/>
            </a:endParaRPr>
          </a:p>
          <a:p>
            <a:pPr lvl="1"/>
            <a:r>
              <a:rPr lang="hu-HU" sz="1600" dirty="0">
                <a:latin typeface="Book Antiqua" pitchFamily="18" charset="0"/>
                <a:hlinkClick r:id="rId5"/>
              </a:rPr>
              <a:t>https://litera.hu/magazin/interju/kerdes-nincs-posztumusz-nagyvizit-kanyadi-sandornal.html</a:t>
            </a:r>
          </a:p>
          <a:p>
            <a:endParaRPr lang="en-US" dirty="0">
              <a:latin typeface="Book Antiqua" pitchFamily="18" charset="0"/>
            </a:endParaRPr>
          </a:p>
        </p:txBody>
      </p:sp>
    </p:spTree>
  </p:cSld>
  <p:clrMapOvr>
    <a:masterClrMapping/>
  </p:clrMapOvr>
  <p:transition spd="med">
    <p:circl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17430"/>
          </a:xfrm>
        </p:spPr>
        <p:txBody>
          <a:bodyPr>
            <a:normAutofit/>
          </a:bodyPr>
          <a:lstStyle/>
          <a:p>
            <a:pPr algn="ctr"/>
            <a:r>
              <a:rPr lang="hu-HU" sz="4000" dirty="0" err="1">
                <a:latin typeface="Book Antiqua" panose="02040602050305030304" pitchFamily="18" charset="0"/>
              </a:rPr>
              <a:t>Kányádi</a:t>
            </a:r>
            <a:r>
              <a:rPr lang="hu-HU" sz="4000" dirty="0">
                <a:latin typeface="Book Antiqua" panose="02040602050305030304" pitchFamily="18" charset="0"/>
              </a:rPr>
              <a:t> Sándor: Purdé</a:t>
            </a:r>
            <a:endParaRPr lang="en-US" sz="4000" dirty="0">
              <a:latin typeface="Book Antiqua" panose="02040602050305030304" pitchFamily="18" charset="0"/>
            </a:endParaRPr>
          </a:p>
        </p:txBody>
      </p:sp>
      <p:sp>
        <p:nvSpPr>
          <p:cNvPr id="3" name="Content Placeholder 2"/>
          <p:cNvSpPr>
            <a:spLocks noGrp="1"/>
          </p:cNvSpPr>
          <p:nvPr>
            <p:ph idx="1"/>
          </p:nvPr>
        </p:nvSpPr>
        <p:spPr>
          <a:xfrm>
            <a:off x="0" y="824248"/>
            <a:ext cx="12192000" cy="6033751"/>
          </a:xfrm>
        </p:spPr>
        <p:txBody>
          <a:bodyPr>
            <a:normAutofit fontScale="55000" lnSpcReduction="20000"/>
          </a:bodyPr>
          <a:lstStyle/>
          <a:p>
            <a:pPr marL="0" marR="0" indent="0" algn="ctr">
              <a:lnSpc>
                <a:spcPct val="150000"/>
              </a:lnSpc>
              <a:spcBef>
                <a:spcPts val="0"/>
              </a:spcBef>
              <a:spcAft>
                <a:spcPts val="0"/>
              </a:spcAft>
              <a:buNone/>
            </a:pPr>
            <a:r>
              <a:rPr lang="hu-HU" sz="5100" dirty="0">
                <a:latin typeface="Book Antiqua" panose="02040602050305030304" pitchFamily="18" charset="0"/>
                <a:ea typeface="Calibri" panose="020F0502020204030204" pitchFamily="34" charset="0"/>
                <a:cs typeface="Times New Roman" panose="02020603050405020304" pitchFamily="18" charset="0"/>
              </a:rPr>
              <a:t>egyszer még tudom fölvonít a holdra</a:t>
            </a:r>
            <a:endParaRPr lang="en-US" sz="5100" dirty="0">
              <a:latin typeface="Book Antiqua" panose="02040602050305030304" pitchFamily="18" charset="0"/>
              <a:ea typeface="Calibri" panose="020F0502020204030204" pitchFamily="34" charset="0"/>
              <a:cs typeface="Times New Roman" panose="02020603050405020304" pitchFamily="18" charset="0"/>
            </a:endParaRPr>
          </a:p>
          <a:p>
            <a:pPr marL="0" marR="0" indent="0" algn="ctr">
              <a:lnSpc>
                <a:spcPct val="150000"/>
              </a:lnSpc>
              <a:spcBef>
                <a:spcPts val="0"/>
              </a:spcBef>
              <a:spcAft>
                <a:spcPts val="0"/>
              </a:spcAft>
              <a:buNone/>
            </a:pPr>
            <a:r>
              <a:rPr lang="hu-HU" sz="5100" dirty="0">
                <a:latin typeface="Book Antiqua" panose="02040602050305030304" pitchFamily="18" charset="0"/>
                <a:ea typeface="Calibri" panose="020F0502020204030204" pitchFamily="34" charset="0"/>
                <a:cs typeface="Times New Roman" panose="02020603050405020304" pitchFamily="18" charset="0"/>
              </a:rPr>
              <a:t>érettem vonít majd purdé gyermekkorom</a:t>
            </a:r>
            <a:endParaRPr lang="en-US" sz="5100" dirty="0">
              <a:latin typeface="Book Antiqua" panose="02040602050305030304" pitchFamily="18" charset="0"/>
              <a:ea typeface="Calibri" panose="020F0502020204030204" pitchFamily="34" charset="0"/>
              <a:cs typeface="Times New Roman" panose="02020603050405020304" pitchFamily="18" charset="0"/>
            </a:endParaRPr>
          </a:p>
          <a:p>
            <a:pPr marL="0" marR="0" indent="0" algn="ctr">
              <a:lnSpc>
                <a:spcPct val="150000"/>
              </a:lnSpc>
              <a:spcBef>
                <a:spcPts val="0"/>
              </a:spcBef>
              <a:spcAft>
                <a:spcPts val="0"/>
              </a:spcAft>
              <a:buNone/>
            </a:pPr>
            <a:r>
              <a:rPr lang="hu-HU" sz="5100" dirty="0">
                <a:latin typeface="Book Antiqua" panose="02040602050305030304" pitchFamily="18" charset="0"/>
                <a:ea typeface="Calibri" panose="020F0502020204030204" pitchFamily="34" charset="0"/>
                <a:cs typeface="Times New Roman" panose="02020603050405020304" pitchFamily="18" charset="0"/>
              </a:rPr>
              <a:t>üst-színű drága társa megnyalja lecsüngő</a:t>
            </a:r>
            <a:endParaRPr lang="en-US" sz="5100" dirty="0">
              <a:latin typeface="Book Antiqua" panose="02040602050305030304" pitchFamily="18" charset="0"/>
              <a:ea typeface="Calibri" panose="020F0502020204030204" pitchFamily="34" charset="0"/>
              <a:cs typeface="Times New Roman" panose="02020603050405020304" pitchFamily="18" charset="0"/>
            </a:endParaRPr>
          </a:p>
          <a:p>
            <a:pPr marL="0" marR="0" indent="0" algn="ctr">
              <a:lnSpc>
                <a:spcPct val="150000"/>
              </a:lnSpc>
              <a:spcBef>
                <a:spcPts val="0"/>
              </a:spcBef>
              <a:spcAft>
                <a:spcPts val="0"/>
              </a:spcAft>
              <a:buNone/>
            </a:pPr>
            <a:r>
              <a:rPr lang="hu-HU" sz="5100" dirty="0">
                <a:latin typeface="Book Antiqua" panose="02040602050305030304" pitchFamily="18" charset="0"/>
                <a:ea typeface="Calibri" panose="020F0502020204030204" pitchFamily="34" charset="0"/>
                <a:cs typeface="Times New Roman" panose="02020603050405020304" pitchFamily="18" charset="0"/>
              </a:rPr>
              <a:t>vagy már egymásra illesztett kezem</a:t>
            </a:r>
            <a:endParaRPr lang="en-US" sz="5100" dirty="0">
              <a:latin typeface="Book Antiqua" panose="02040602050305030304" pitchFamily="18" charset="0"/>
              <a:ea typeface="Calibri" panose="020F0502020204030204" pitchFamily="34" charset="0"/>
              <a:cs typeface="Times New Roman" panose="02020603050405020304" pitchFamily="18" charset="0"/>
            </a:endParaRPr>
          </a:p>
          <a:p>
            <a:pPr marL="0" marR="0" indent="0" algn="ctr">
              <a:lnSpc>
                <a:spcPct val="150000"/>
              </a:lnSpc>
              <a:spcBef>
                <a:spcPts val="0"/>
              </a:spcBef>
              <a:spcAft>
                <a:spcPts val="0"/>
              </a:spcAft>
              <a:buNone/>
            </a:pPr>
            <a:r>
              <a:rPr lang="hu-HU" sz="5100" dirty="0">
                <a:latin typeface="Book Antiqua" panose="02040602050305030304" pitchFamily="18" charset="0"/>
                <a:ea typeface="Calibri" panose="020F0502020204030204" pitchFamily="34" charset="0"/>
                <a:cs typeface="Times New Roman" panose="02020603050405020304" pitchFamily="18" charset="0"/>
              </a:rPr>
              <a:t>könnyet is ejt hűséges szép szeméből</a:t>
            </a:r>
            <a:endParaRPr lang="en-US" sz="5100" dirty="0">
              <a:latin typeface="Book Antiqua" panose="02040602050305030304" pitchFamily="18" charset="0"/>
              <a:ea typeface="Calibri" panose="020F0502020204030204" pitchFamily="34" charset="0"/>
              <a:cs typeface="Times New Roman" panose="02020603050405020304" pitchFamily="18" charset="0"/>
            </a:endParaRPr>
          </a:p>
          <a:p>
            <a:pPr marL="0" marR="0" indent="0" algn="ctr">
              <a:lnSpc>
                <a:spcPct val="150000"/>
              </a:lnSpc>
              <a:spcBef>
                <a:spcPts val="0"/>
              </a:spcBef>
              <a:spcAft>
                <a:spcPts val="0"/>
              </a:spcAft>
              <a:buNone/>
            </a:pPr>
            <a:r>
              <a:rPr lang="hu-HU" sz="5100" dirty="0">
                <a:latin typeface="Book Antiqua" panose="02040602050305030304" pitchFamily="18" charset="0"/>
                <a:ea typeface="Calibri" panose="020F0502020204030204" pitchFamily="34" charset="0"/>
                <a:cs typeface="Times New Roman" panose="02020603050405020304" pitchFamily="18" charset="0"/>
              </a:rPr>
              <a:t>ahogyan én is napokig sirattam</a:t>
            </a:r>
            <a:endParaRPr lang="en-US" sz="5100" dirty="0">
              <a:latin typeface="Book Antiqua" panose="02040602050305030304" pitchFamily="18" charset="0"/>
              <a:ea typeface="Calibri" panose="020F0502020204030204" pitchFamily="34" charset="0"/>
              <a:cs typeface="Times New Roman" panose="02020603050405020304" pitchFamily="18" charset="0"/>
            </a:endParaRPr>
          </a:p>
          <a:p>
            <a:pPr marL="0" marR="0" indent="0" algn="ctr">
              <a:lnSpc>
                <a:spcPct val="150000"/>
              </a:lnSpc>
              <a:spcBef>
                <a:spcPts val="0"/>
              </a:spcBef>
              <a:spcAft>
                <a:spcPts val="0"/>
              </a:spcAft>
              <a:buNone/>
            </a:pPr>
            <a:r>
              <a:rPr lang="hu-HU" sz="5100" dirty="0">
                <a:latin typeface="Book Antiqua" panose="02040602050305030304" pitchFamily="18" charset="0"/>
                <a:ea typeface="Calibri" panose="020F0502020204030204" pitchFamily="34" charset="0"/>
                <a:cs typeface="Times New Roman" panose="02020603050405020304" pitchFamily="18" charset="0"/>
              </a:rPr>
              <a:t>tehetetlen oldalvást ugrik szent </a:t>
            </a:r>
            <a:r>
              <a:rPr lang="hu-HU" sz="5100" dirty="0" err="1">
                <a:latin typeface="Book Antiqua" panose="02040602050305030304" pitchFamily="18" charset="0"/>
                <a:ea typeface="Calibri" panose="020F0502020204030204" pitchFamily="34" charset="0"/>
                <a:cs typeface="Times New Roman" panose="02020603050405020304" pitchFamily="18" charset="0"/>
              </a:rPr>
              <a:t>mihály</a:t>
            </a:r>
            <a:endParaRPr lang="en-US" sz="5100" dirty="0">
              <a:latin typeface="Book Antiqua" panose="02040602050305030304" pitchFamily="18" charset="0"/>
              <a:ea typeface="Calibri" panose="020F0502020204030204" pitchFamily="34" charset="0"/>
              <a:cs typeface="Times New Roman" panose="02020603050405020304" pitchFamily="18" charset="0"/>
            </a:endParaRPr>
          </a:p>
          <a:p>
            <a:pPr marL="0" marR="0" indent="0" algn="ctr">
              <a:lnSpc>
                <a:spcPct val="150000"/>
              </a:lnSpc>
              <a:spcBef>
                <a:spcPts val="0"/>
              </a:spcBef>
              <a:spcAft>
                <a:spcPts val="0"/>
              </a:spcAft>
              <a:buNone/>
            </a:pPr>
            <a:r>
              <a:rPr lang="hu-HU" sz="5100" dirty="0">
                <a:latin typeface="Book Antiqua" panose="02040602050305030304" pitchFamily="18" charset="0"/>
                <a:ea typeface="Calibri" panose="020F0502020204030204" pitchFamily="34" charset="0"/>
                <a:cs typeface="Times New Roman" panose="02020603050405020304" pitchFamily="18" charset="0"/>
              </a:rPr>
              <a:t>földig letakart lova </a:t>
            </a:r>
            <a:r>
              <a:rPr lang="hu-HU" sz="5100" dirty="0" err="1">
                <a:latin typeface="Book Antiqua" panose="02040602050305030304" pitchFamily="18" charset="0"/>
                <a:ea typeface="Calibri" panose="020F0502020204030204" pitchFamily="34" charset="0"/>
                <a:cs typeface="Times New Roman" panose="02020603050405020304" pitchFamily="18" charset="0"/>
              </a:rPr>
              <a:t>szűgyitől</a:t>
            </a:r>
            <a:endParaRPr lang="en-US" sz="5100" dirty="0">
              <a:latin typeface="Book Antiqua" panose="02040602050305030304" pitchFamily="18" charset="0"/>
              <a:ea typeface="Calibri" panose="020F0502020204030204" pitchFamily="34" charset="0"/>
              <a:cs typeface="Times New Roman" panose="02020603050405020304" pitchFamily="18" charset="0"/>
            </a:endParaRPr>
          </a:p>
          <a:p>
            <a:pPr marL="0" marR="0" indent="0" algn="ctr">
              <a:lnSpc>
                <a:spcPct val="150000"/>
              </a:lnSpc>
              <a:spcBef>
                <a:spcPts val="0"/>
              </a:spcBef>
              <a:spcAft>
                <a:spcPts val="0"/>
              </a:spcAft>
              <a:buNone/>
            </a:pPr>
            <a:r>
              <a:rPr lang="hu-HU" sz="5100" dirty="0">
                <a:latin typeface="Book Antiqua" panose="02040602050305030304" pitchFamily="18" charset="0"/>
                <a:ea typeface="Calibri" panose="020F0502020204030204" pitchFamily="34" charset="0"/>
                <a:cs typeface="Times New Roman" panose="02020603050405020304" pitchFamily="18" charset="0"/>
              </a:rPr>
              <a:t>s farkát behúzva elindul előttem</a:t>
            </a:r>
            <a:endParaRPr lang="en-US" sz="5100" dirty="0">
              <a:latin typeface="Book Antiqua" panose="02040602050305030304" pitchFamily="18" charset="0"/>
              <a:ea typeface="Calibri" panose="020F0502020204030204" pitchFamily="34" charset="0"/>
              <a:cs typeface="Times New Roman" panose="02020603050405020304" pitchFamily="18" charset="0"/>
            </a:endParaRPr>
          </a:p>
          <a:p>
            <a:pPr marL="0" marR="0" indent="0" algn="ctr">
              <a:lnSpc>
                <a:spcPct val="150000"/>
              </a:lnSpc>
              <a:spcBef>
                <a:spcPts val="0"/>
              </a:spcBef>
              <a:spcAft>
                <a:spcPts val="0"/>
              </a:spcAft>
              <a:buNone/>
            </a:pPr>
            <a:r>
              <a:rPr lang="hu-HU" sz="5100" dirty="0">
                <a:latin typeface="Book Antiqua" panose="02040602050305030304" pitchFamily="18" charset="0"/>
                <a:ea typeface="Calibri" panose="020F0502020204030204" pitchFamily="34" charset="0"/>
                <a:cs typeface="Times New Roman" panose="02020603050405020304" pitchFamily="18" charset="0"/>
              </a:rPr>
              <a:t>ő tudja már hová</a:t>
            </a:r>
          </a:p>
          <a:p>
            <a:pPr marL="0" marR="0" indent="0" algn="ctr">
              <a:lnSpc>
                <a:spcPct val="150000"/>
              </a:lnSpc>
              <a:spcBef>
                <a:spcPts val="0"/>
              </a:spcBef>
              <a:spcAft>
                <a:spcPts val="0"/>
              </a:spcAft>
              <a:buNone/>
            </a:pPr>
            <a:endParaRPr lang="hu-HU" sz="4200" dirty="0">
              <a:latin typeface="Book Antiqua" panose="02040602050305030304" pitchFamily="18" charset="0"/>
              <a:ea typeface="Calibri" panose="020F0502020204030204" pitchFamily="34" charset="0"/>
              <a:cs typeface="Times New Roman" panose="02020603050405020304" pitchFamily="18" charset="0"/>
            </a:endParaRPr>
          </a:p>
          <a:p>
            <a:pPr marL="0" marR="0" indent="0" algn="ctr">
              <a:lnSpc>
                <a:spcPct val="150000"/>
              </a:lnSpc>
              <a:spcBef>
                <a:spcPts val="0"/>
              </a:spcBef>
              <a:spcAft>
                <a:spcPts val="0"/>
              </a:spcAft>
              <a:buNone/>
            </a:pPr>
            <a:endParaRPr lang="en-US" sz="4200" dirty="0">
              <a:latin typeface="Book Antiqua" panose="02040602050305030304" pitchFamily="18" charset="0"/>
              <a:ea typeface="Calibri" panose="020F0502020204030204" pitchFamily="34" charset="0"/>
              <a:cs typeface="Times New Roman" panose="02020603050405020304" pitchFamily="18" charset="0"/>
            </a:endParaRPr>
          </a:p>
        </p:txBody>
      </p:sp>
      <p:sp>
        <p:nvSpPr>
          <p:cNvPr id="4" name="TextBox 3"/>
          <p:cNvSpPr txBox="1"/>
          <p:nvPr/>
        </p:nvSpPr>
        <p:spPr>
          <a:xfrm>
            <a:off x="5372505" y="5929925"/>
            <a:ext cx="6819495" cy="928075"/>
          </a:xfrm>
          <a:prstGeom prst="rect">
            <a:avLst/>
          </a:prstGeom>
          <a:noFill/>
        </p:spPr>
        <p:txBody>
          <a:bodyPr wrap="none" rtlCol="0">
            <a:spAutoFit/>
          </a:bodyPr>
          <a:lstStyle/>
          <a:p>
            <a:pPr algn="r">
              <a:lnSpc>
                <a:spcPct val="150000"/>
              </a:lnSpc>
            </a:pPr>
            <a:r>
              <a:rPr lang="hu-HU" sz="2000" dirty="0">
                <a:latin typeface="Book Antiqua" panose="02040602050305030304" pitchFamily="18" charset="0"/>
                <a:ea typeface="Calibri" panose="020F0502020204030204" pitchFamily="34" charset="0"/>
                <a:cs typeface="Times New Roman" panose="02020603050405020304" pitchFamily="18" charset="0"/>
              </a:rPr>
              <a:t> (1975)</a:t>
            </a:r>
          </a:p>
          <a:p>
            <a:pPr algn="r">
              <a:lnSpc>
                <a:spcPct val="150000"/>
              </a:lnSpc>
            </a:pPr>
            <a:r>
              <a:rPr lang="hu-HU" dirty="0">
                <a:latin typeface="Book Antiqua" panose="02040602050305030304" pitchFamily="18" charset="0"/>
                <a:ea typeface="Calibri" panose="020F0502020204030204" pitchFamily="34" charset="0"/>
                <a:cs typeface="Times New Roman" panose="02020603050405020304" pitchFamily="18" charset="0"/>
              </a:rPr>
              <a:t>(Forrás: https://mek.oszk.hu/02600/02673/html/vers0602.htm)</a:t>
            </a:r>
            <a:endParaRPr lang="en-US" dirty="0"/>
          </a:p>
        </p:txBody>
      </p:sp>
      <p:pic>
        <p:nvPicPr>
          <p:cNvPr id="6" name="Fekete-piros versek - Purdé (320 kbp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214745" y="214646"/>
            <a:ext cx="609600" cy="609600"/>
          </a:xfrm>
          <a:prstGeom prst="rect">
            <a:avLst/>
          </a:prstGeom>
        </p:spPr>
      </p:pic>
      <p:pic>
        <p:nvPicPr>
          <p:cNvPr id="8" name="Fekete-piros versek - Purdé (320 kbps).mp3">
            <a:hlinkClick r:id="" action="ppaction://media"/>
          </p:cNvPr>
          <p:cNvPicPr>
            <a:picLocks noChangeAspect="1"/>
          </p:cNvPicPr>
          <p:nvPr>
            <a:audioFile r:link="rId4"/>
            <p:extLst>
              <p:ext uri="{DAA4B4D4-6D71-4841-9C94-3DE7FCFB9230}">
                <p14:media xmlns:p14="http://schemas.microsoft.com/office/powerpoint/2010/main" r:link="rId3"/>
              </p:ext>
            </p:extLst>
          </p:nvPr>
        </p:nvPicPr>
        <p:blipFill>
          <a:blip r:embed="rId7"/>
          <a:stretch>
            <a:fillRect/>
          </a:stretch>
        </p:blipFill>
        <p:spPr>
          <a:xfrm>
            <a:off x="196418" y="1034618"/>
            <a:ext cx="870382" cy="870382"/>
          </a:xfrm>
          <a:prstGeom prst="rect">
            <a:avLst/>
          </a:prstGeom>
        </p:spPr>
      </p:pic>
    </p:spTree>
    <p:extLst>
      <p:ext uri="{BB962C8B-B14F-4D97-AF65-F5344CB8AC3E}">
        <p14:creationId xmlns:p14="http://schemas.microsoft.com/office/powerpoint/2010/main" val="1692400720"/>
      </p:ext>
    </p:extLst>
  </p:cSld>
  <p:clrMapOvr>
    <a:masterClrMapping/>
  </p:clrMapOvr>
  <p:transition spd="med">
    <p:circl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Next" delay="0">
                      <p:tgtEl>
                        <p:sldTgt/>
                      </p:tgtEl>
                    </p:cond>
                    <p:cond evt="onPrev" delay="0">
                      <p:tgtEl>
                        <p:sldTgt/>
                      </p:tgtEl>
                    </p:cond>
                  </p:endCondLst>
                </p:cTn>
                <p:tgtEl>
                  <p:spTgt spid="6"/>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0254" fill="hold"/>
                                        <p:tgtEl>
                                          <p:spTgt spid="8"/>
                                        </p:tgtEl>
                                      </p:cBhvr>
                                    </p:cmd>
                                  </p:childTnLst>
                                </p:cTn>
                              </p:par>
                            </p:childTnLst>
                          </p:cTn>
                        </p:par>
                      </p:childTnLst>
                    </p:cTn>
                  </p:par>
                </p:childTnLst>
              </p:cTn>
              <p:nextCondLst>
                <p:cond evt="onClick" delay="0">
                  <p:tgtEl>
                    <p:spTgt spid="8"/>
                  </p:tgtEl>
                </p:cond>
              </p:nextCondLst>
            </p:seq>
            <p:audio>
              <p:cMediaNode vol="100000">
                <p:cTn id="13"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353800" cy="1325563"/>
          </a:xfrm>
        </p:spPr>
        <p:txBody>
          <a:bodyPr>
            <a:normAutofit/>
          </a:bodyPr>
          <a:lstStyle/>
          <a:p>
            <a:r>
              <a:rPr lang="hu-HU" sz="4000" b="1" dirty="0">
                <a:latin typeface="Book Antiqua" panose="02040602050305030304" pitchFamily="18" charset="0"/>
              </a:rPr>
              <a:t>Családi háttér</a:t>
            </a:r>
            <a:endParaRPr lang="en-US" sz="4000" b="1" dirty="0">
              <a:latin typeface="Book Antiqua" panose="02040602050305030304" pitchFamily="18" charset="0"/>
            </a:endParaRPr>
          </a:p>
        </p:txBody>
      </p:sp>
      <p:sp>
        <p:nvSpPr>
          <p:cNvPr id="3" name="Content Placeholder 2"/>
          <p:cNvSpPr>
            <a:spLocks noGrp="1"/>
          </p:cNvSpPr>
          <p:nvPr>
            <p:ph idx="1"/>
          </p:nvPr>
        </p:nvSpPr>
        <p:spPr>
          <a:xfrm>
            <a:off x="0" y="1133341"/>
            <a:ext cx="12192000" cy="5376929"/>
          </a:xfrm>
        </p:spPr>
        <p:txBody>
          <a:bodyPr>
            <a:normAutofit/>
          </a:bodyPr>
          <a:lstStyle/>
          <a:p>
            <a:pPr algn="just"/>
            <a:r>
              <a:rPr lang="hu-HU" sz="3600" dirty="0">
                <a:latin typeface="Book Antiqua" panose="02040602050305030304" pitchFamily="18" charset="0"/>
              </a:rPr>
              <a:t>Édesapja: </a:t>
            </a:r>
            <a:r>
              <a:rPr lang="hu-HU" sz="3600" dirty="0" err="1">
                <a:latin typeface="Book Antiqua" panose="02040602050305030304" pitchFamily="18" charset="0"/>
              </a:rPr>
              <a:t>Kányádi</a:t>
            </a:r>
            <a:r>
              <a:rPr lang="hu-HU" sz="3600" dirty="0">
                <a:latin typeface="Book Antiqua" panose="02040602050305030304" pitchFamily="18" charset="0"/>
              </a:rPr>
              <a:t> Miklós</a:t>
            </a:r>
          </a:p>
          <a:p>
            <a:pPr lvl="1" algn="just"/>
            <a:r>
              <a:rPr lang="hu-HU" sz="3200" i="1" dirty="0">
                <a:latin typeface="Book Antiqua" panose="02040602050305030304" pitchFamily="18" charset="0"/>
              </a:rPr>
              <a:t>„Olyan a ház könyvek nélkül, mint az ember lélek nélkül.”</a:t>
            </a:r>
          </a:p>
          <a:p>
            <a:pPr lvl="1" algn="just"/>
            <a:r>
              <a:rPr lang="hu-HU" sz="3200" i="1" dirty="0">
                <a:latin typeface="Book Antiqua" panose="02040602050305030304" pitchFamily="18" charset="0"/>
              </a:rPr>
              <a:t>„Olyan erő lakozik az énekhangban, hogy az a legnagyobb kétségbeesés és nyomorúság közepette is a szivárvány hátára emelhet bennünket.” </a:t>
            </a:r>
            <a:r>
              <a:rPr lang="hu-HU" sz="1800" dirty="0">
                <a:latin typeface="Book Antiqua" panose="02040602050305030304" pitchFamily="18" charset="0"/>
              </a:rPr>
              <a:t>(idézi Cseke Péter)</a:t>
            </a:r>
            <a:endParaRPr lang="hu-HU" sz="3600" dirty="0">
              <a:latin typeface="Book Antiqua" panose="02040602050305030304" pitchFamily="18" charset="0"/>
            </a:endParaRPr>
          </a:p>
          <a:p>
            <a:pPr marL="457200" lvl="1" indent="0">
              <a:buNone/>
            </a:pPr>
            <a:endParaRPr lang="hu-HU" sz="1800" dirty="0">
              <a:latin typeface="Book Antiqua" panose="02040602050305030304" pitchFamily="18" charset="0"/>
            </a:endParaRPr>
          </a:p>
          <a:p>
            <a:pPr lvl="0" algn="just"/>
            <a:r>
              <a:rPr lang="hu-HU" sz="3600" dirty="0">
                <a:solidFill>
                  <a:prstClr val="black"/>
                </a:solidFill>
                <a:latin typeface="Book Antiqua" panose="02040602050305030304" pitchFamily="18" charset="0"/>
              </a:rPr>
              <a:t>Édesanyja: László Julianna </a:t>
            </a:r>
          </a:p>
          <a:p>
            <a:pPr lvl="1" algn="just"/>
            <a:r>
              <a:rPr lang="hu-HU" sz="3200" dirty="0">
                <a:solidFill>
                  <a:prstClr val="black"/>
                </a:solidFill>
                <a:latin typeface="Book Antiqua" panose="02040602050305030304" pitchFamily="18" charset="0"/>
              </a:rPr>
              <a:t>1940 karácsonyán halt meg</a:t>
            </a:r>
            <a:r>
              <a:rPr lang="en-US" sz="3200" dirty="0">
                <a:solidFill>
                  <a:prstClr val="black"/>
                </a:solidFill>
                <a:latin typeface="Book Antiqua" panose="02040602050305030304" pitchFamily="18" charset="0"/>
              </a:rPr>
              <a:t>.</a:t>
            </a:r>
            <a:r>
              <a:rPr lang="hu-HU" sz="3200" dirty="0">
                <a:solidFill>
                  <a:prstClr val="black"/>
                </a:solidFill>
                <a:latin typeface="Book Antiqua" panose="02040602050305030304" pitchFamily="18" charset="0"/>
              </a:rPr>
              <a:t> </a:t>
            </a:r>
          </a:p>
          <a:p>
            <a:pPr marL="457200" lvl="1" indent="0">
              <a:buNone/>
            </a:pPr>
            <a:endParaRPr lang="hu-HU" sz="1800" dirty="0">
              <a:latin typeface="Book Antiqua" panose="0204060205030503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14456" y="3154609"/>
            <a:ext cx="2777544" cy="370339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0967" y="3154609"/>
            <a:ext cx="2777543" cy="3703391"/>
          </a:xfrm>
          <a:prstGeom prst="rect">
            <a:avLst/>
          </a:prstGeom>
        </p:spPr>
      </p:pic>
    </p:spTree>
    <p:extLst>
      <p:ext uri="{BB962C8B-B14F-4D97-AF65-F5344CB8AC3E}">
        <p14:creationId xmlns:p14="http://schemas.microsoft.com/office/powerpoint/2010/main" val="1360453399"/>
      </p:ext>
    </p:extLst>
  </p:cSld>
  <p:clrMapOvr>
    <a:masterClrMapping/>
  </p:clrMapOvr>
  <p:transition spd="med">
    <p:circl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normAutofit/>
          </a:bodyPr>
          <a:lstStyle/>
          <a:p>
            <a:pPr algn="ctr"/>
            <a:r>
              <a:rPr lang="hu-HU" sz="4000" b="1" dirty="0">
                <a:latin typeface="Book Antiqua" panose="02040602050305030304" pitchFamily="18" charset="0"/>
              </a:rPr>
              <a:t>Mitikus születési hely</a:t>
            </a:r>
            <a:endParaRPr lang="en-US" sz="4000" b="1" dirty="0">
              <a:latin typeface="Book Antiqua" panose="02040602050305030304" pitchFamily="18"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11501" y="1664931"/>
            <a:ext cx="3221864" cy="4660963"/>
          </a:xfrm>
        </p:spPr>
      </p:pic>
      <p:sp>
        <p:nvSpPr>
          <p:cNvPr id="5" name="TextBox 4"/>
          <p:cNvSpPr txBox="1"/>
          <p:nvPr/>
        </p:nvSpPr>
        <p:spPr>
          <a:xfrm>
            <a:off x="0" y="1079341"/>
            <a:ext cx="6514925" cy="492443"/>
          </a:xfrm>
          <a:prstGeom prst="rect">
            <a:avLst/>
          </a:prstGeom>
          <a:noFill/>
        </p:spPr>
        <p:txBody>
          <a:bodyPr wrap="none" rtlCol="0">
            <a:spAutoFit/>
          </a:bodyPr>
          <a:lstStyle/>
          <a:p>
            <a:r>
              <a:rPr lang="hu-HU" sz="2600" dirty="0">
                <a:latin typeface="Book Antiqua" panose="02040602050305030304" pitchFamily="18" charset="0"/>
              </a:rPr>
              <a:t>Petőfi legendabeli sírja </a:t>
            </a:r>
            <a:r>
              <a:rPr lang="hu-HU" sz="2600" dirty="0" err="1">
                <a:latin typeface="Book Antiqua" panose="02040602050305030304" pitchFamily="18" charset="0"/>
              </a:rPr>
              <a:t>Székelykeresztúron</a:t>
            </a:r>
            <a:endParaRPr lang="en-US" sz="2600" dirty="0">
              <a:latin typeface="Book Antiqua" panose="02040602050305030304" pitchFamily="18" charset="0"/>
            </a:endParaRPr>
          </a:p>
        </p:txBody>
      </p:sp>
      <p:sp>
        <p:nvSpPr>
          <p:cNvPr id="6" name="TextBox 5"/>
          <p:cNvSpPr txBox="1"/>
          <p:nvPr/>
        </p:nvSpPr>
        <p:spPr>
          <a:xfrm>
            <a:off x="262945" y="6325894"/>
            <a:ext cx="5318975" cy="584775"/>
          </a:xfrm>
          <a:prstGeom prst="rect">
            <a:avLst/>
          </a:prstGeom>
          <a:noFill/>
        </p:spPr>
        <p:txBody>
          <a:bodyPr wrap="square" rtlCol="0">
            <a:spAutoFit/>
          </a:bodyPr>
          <a:lstStyle/>
          <a:p>
            <a:pPr algn="ctr"/>
            <a:r>
              <a:rPr lang="hu-HU" sz="1600" dirty="0">
                <a:latin typeface="Book Antiqua" panose="02040602050305030304" pitchFamily="18" charset="0"/>
              </a:rPr>
              <a:t>A kép forrása: https://muvelodes.net/m/a-szekelykereszturi-petofi-kultusz</a:t>
            </a:r>
            <a:endParaRPr lang="en-US" sz="1600" dirty="0">
              <a:latin typeface="Book Antiqua" panose="02040602050305030304"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8745" y="1664931"/>
            <a:ext cx="3107308" cy="4660963"/>
          </a:xfrm>
          <a:prstGeom prst="rect">
            <a:avLst/>
          </a:prstGeom>
        </p:spPr>
      </p:pic>
      <p:sp>
        <p:nvSpPr>
          <p:cNvPr id="8" name="TextBox 7"/>
          <p:cNvSpPr txBox="1"/>
          <p:nvPr/>
        </p:nvSpPr>
        <p:spPr>
          <a:xfrm>
            <a:off x="7057622" y="1079341"/>
            <a:ext cx="4929555" cy="492443"/>
          </a:xfrm>
          <a:prstGeom prst="rect">
            <a:avLst/>
          </a:prstGeom>
          <a:noFill/>
        </p:spPr>
        <p:txBody>
          <a:bodyPr wrap="none" rtlCol="0">
            <a:spAutoFit/>
          </a:bodyPr>
          <a:lstStyle/>
          <a:p>
            <a:r>
              <a:rPr lang="hu-HU" sz="2600" dirty="0">
                <a:latin typeface="Book Antiqua" panose="02040602050305030304" pitchFamily="18" charset="0"/>
              </a:rPr>
              <a:t>Petőfi utolsó versének helyszíne</a:t>
            </a:r>
            <a:endParaRPr lang="en-US" sz="2600" dirty="0">
              <a:latin typeface="Book Antiqua" panose="02040602050305030304" pitchFamily="18" charset="0"/>
            </a:endParaRPr>
          </a:p>
        </p:txBody>
      </p:sp>
      <p:sp>
        <p:nvSpPr>
          <p:cNvPr id="9" name="TextBox 8"/>
          <p:cNvSpPr txBox="1"/>
          <p:nvPr/>
        </p:nvSpPr>
        <p:spPr>
          <a:xfrm>
            <a:off x="7156106" y="6279584"/>
            <a:ext cx="5035894" cy="584775"/>
          </a:xfrm>
          <a:prstGeom prst="rect">
            <a:avLst/>
          </a:prstGeom>
          <a:noFill/>
        </p:spPr>
        <p:txBody>
          <a:bodyPr wrap="square" rtlCol="0">
            <a:spAutoFit/>
          </a:bodyPr>
          <a:lstStyle/>
          <a:p>
            <a:pPr algn="ctr"/>
            <a:r>
              <a:rPr lang="hu-HU" sz="1600" dirty="0">
                <a:latin typeface="Book Antiqua" pitchFamily="18" charset="0"/>
              </a:rPr>
              <a:t>A kép forrása: https://erdelyalbum.hu/irodalmi-fotoalbumok-21/</a:t>
            </a:r>
            <a:endParaRPr lang="en-US" sz="1600" dirty="0">
              <a:latin typeface="Book Antiqua" pitchFamily="18" charset="0"/>
            </a:endParaRPr>
          </a:p>
        </p:txBody>
      </p:sp>
    </p:spTree>
    <p:extLst>
      <p:ext uri="{BB962C8B-B14F-4D97-AF65-F5344CB8AC3E}">
        <p14:creationId xmlns:p14="http://schemas.microsoft.com/office/powerpoint/2010/main" val="2754013995"/>
      </p:ext>
    </p:extLst>
  </p:cSld>
  <p:clrMapOvr>
    <a:masterClrMapping/>
  </p:clrMapOvr>
  <p:transition spd="med">
    <p:circl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0"/>
            <a:ext cx="10515600" cy="1209653"/>
          </a:xfrm>
        </p:spPr>
        <p:txBody>
          <a:bodyPr>
            <a:normAutofit/>
          </a:bodyPr>
          <a:lstStyle/>
          <a:p>
            <a:pPr algn="ctr"/>
            <a:r>
              <a:rPr lang="hu-HU" sz="4000" b="1" dirty="0" err="1">
                <a:latin typeface="Book Antiqua" panose="02040602050305030304" pitchFamily="18" charset="0"/>
              </a:rPr>
              <a:t>Kányádi</a:t>
            </a:r>
            <a:r>
              <a:rPr lang="hu-HU" sz="4000" b="1" dirty="0">
                <a:latin typeface="Book Antiqua" panose="02040602050305030304" pitchFamily="18" charset="0"/>
              </a:rPr>
              <a:t>: </a:t>
            </a:r>
            <a:r>
              <a:rPr lang="hu-HU" sz="4000" b="1" i="1" dirty="0">
                <a:latin typeface="Book Antiqua" panose="02040602050305030304" pitchFamily="18" charset="0"/>
              </a:rPr>
              <a:t>Haldoklik az öreg tanú</a:t>
            </a:r>
            <a:endParaRPr lang="en-US" sz="3000" b="1" dirty="0">
              <a:latin typeface="Book Antiqua" panose="0204060205030503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84" y="1860331"/>
            <a:ext cx="6527007" cy="4351338"/>
          </a:xfrm>
        </p:spPr>
      </p:pic>
      <p:sp>
        <p:nvSpPr>
          <p:cNvPr id="5" name="TextBox 4"/>
          <p:cNvSpPr txBox="1"/>
          <p:nvPr/>
        </p:nvSpPr>
        <p:spPr>
          <a:xfrm>
            <a:off x="-2585" y="6355790"/>
            <a:ext cx="6527007" cy="338554"/>
          </a:xfrm>
          <a:prstGeom prst="rect">
            <a:avLst/>
          </a:prstGeom>
          <a:noFill/>
        </p:spPr>
        <p:txBody>
          <a:bodyPr wrap="square" rtlCol="0">
            <a:spAutoFit/>
          </a:bodyPr>
          <a:lstStyle/>
          <a:p>
            <a:pPr algn="ctr"/>
            <a:r>
              <a:rPr lang="hu-HU" sz="1600" dirty="0">
                <a:latin typeface="Book Antiqua" panose="02040602050305030304" pitchFamily="18" charset="0"/>
              </a:rPr>
              <a:t>A kép forrása: https://erdelyalbum.hu/irodalmi-fotoalbumok-21/</a:t>
            </a:r>
            <a:endParaRPr lang="en-US" sz="1600" dirty="0">
              <a:latin typeface="Book Antiqua" panose="02040602050305030304" pitchFamily="18" charset="0"/>
            </a:endParaRPr>
          </a:p>
        </p:txBody>
      </p:sp>
      <p:sp>
        <p:nvSpPr>
          <p:cNvPr id="6" name="TextBox 5"/>
          <p:cNvSpPr txBox="1"/>
          <p:nvPr/>
        </p:nvSpPr>
        <p:spPr>
          <a:xfrm>
            <a:off x="6527006" y="2628559"/>
            <a:ext cx="5664994" cy="2308324"/>
          </a:xfrm>
          <a:prstGeom prst="rect">
            <a:avLst/>
          </a:prstGeom>
          <a:noFill/>
        </p:spPr>
        <p:txBody>
          <a:bodyPr wrap="square" rtlCol="0">
            <a:spAutoFit/>
          </a:bodyPr>
          <a:lstStyle/>
          <a:p>
            <a:pPr algn="ctr"/>
            <a:r>
              <a:rPr lang="hu-HU" sz="3600" i="1" dirty="0">
                <a:latin typeface="Book Antiqua" panose="02040602050305030304" pitchFamily="18" charset="0"/>
              </a:rPr>
              <a:t>„</a:t>
            </a:r>
            <a:r>
              <a:rPr lang="en-US" sz="3600" i="1" dirty="0" err="1">
                <a:latin typeface="Book Antiqua" panose="02040602050305030304" pitchFamily="18" charset="0"/>
              </a:rPr>
              <a:t>Haldoklik</a:t>
            </a:r>
            <a:r>
              <a:rPr lang="en-US" sz="3600" i="1" dirty="0">
                <a:latin typeface="Book Antiqua" panose="02040602050305030304" pitchFamily="18" charset="0"/>
              </a:rPr>
              <a:t> </a:t>
            </a:r>
            <a:r>
              <a:rPr lang="en-US" sz="3600" i="1" dirty="0" err="1">
                <a:latin typeface="Book Antiqua" panose="02040602050305030304" pitchFamily="18" charset="0"/>
              </a:rPr>
              <a:t>az</a:t>
            </a:r>
            <a:r>
              <a:rPr lang="en-US" sz="3600" i="1" dirty="0">
                <a:latin typeface="Book Antiqua" panose="02040602050305030304" pitchFamily="18" charset="0"/>
              </a:rPr>
              <a:t> </a:t>
            </a:r>
            <a:r>
              <a:rPr lang="en-US" sz="3600" i="1" dirty="0" err="1">
                <a:latin typeface="Book Antiqua" panose="02040602050305030304" pitchFamily="18" charset="0"/>
              </a:rPr>
              <a:t>öreg</a:t>
            </a:r>
            <a:r>
              <a:rPr lang="en-US" sz="3600" i="1" dirty="0">
                <a:latin typeface="Book Antiqua" panose="02040602050305030304" pitchFamily="18" charset="0"/>
              </a:rPr>
              <a:t> </a:t>
            </a:r>
            <a:r>
              <a:rPr lang="en-US" sz="3600" i="1" dirty="0" err="1">
                <a:latin typeface="Book Antiqua" panose="02040602050305030304" pitchFamily="18" charset="0"/>
              </a:rPr>
              <a:t>tanú</a:t>
            </a:r>
            <a:r>
              <a:rPr lang="en-US" sz="3600" i="1" dirty="0">
                <a:latin typeface="Book Antiqua" panose="02040602050305030304" pitchFamily="18" charset="0"/>
              </a:rPr>
              <a:t>,</a:t>
            </a:r>
            <a:br>
              <a:rPr lang="en-US" sz="3600" dirty="0">
                <a:latin typeface="Book Antiqua" panose="02040602050305030304" pitchFamily="18" charset="0"/>
              </a:rPr>
            </a:br>
            <a:r>
              <a:rPr lang="en-US" sz="3600" i="1" dirty="0" err="1">
                <a:latin typeface="Book Antiqua" panose="02040602050305030304" pitchFamily="18" charset="0"/>
              </a:rPr>
              <a:t>Petőfi</a:t>
            </a:r>
            <a:r>
              <a:rPr lang="en-US" sz="3600" i="1" dirty="0">
                <a:latin typeface="Book Antiqua" panose="02040602050305030304" pitchFamily="18" charset="0"/>
              </a:rPr>
              <a:t> </a:t>
            </a:r>
            <a:r>
              <a:rPr lang="en-US" sz="3600" i="1" dirty="0" err="1">
                <a:latin typeface="Book Antiqua" panose="02040602050305030304" pitchFamily="18" charset="0"/>
              </a:rPr>
              <a:t>vén</a:t>
            </a:r>
            <a:r>
              <a:rPr lang="en-US" sz="3600" i="1" dirty="0">
                <a:latin typeface="Book Antiqua" panose="02040602050305030304" pitchFamily="18" charset="0"/>
              </a:rPr>
              <a:t> </a:t>
            </a:r>
            <a:r>
              <a:rPr lang="en-US" sz="3600" i="1" dirty="0" err="1">
                <a:latin typeface="Book Antiqua" panose="02040602050305030304" pitchFamily="18" charset="0"/>
              </a:rPr>
              <a:t>körtefája</a:t>
            </a:r>
            <a:br>
              <a:rPr lang="en-US" sz="3600" dirty="0">
                <a:latin typeface="Book Antiqua" panose="02040602050305030304" pitchFamily="18" charset="0"/>
              </a:rPr>
            </a:br>
            <a:r>
              <a:rPr lang="en-US" sz="3600" i="1" dirty="0" err="1">
                <a:latin typeface="Book Antiqua" panose="02040602050305030304" pitchFamily="18" charset="0"/>
              </a:rPr>
              <a:t>Azt</a:t>
            </a:r>
            <a:r>
              <a:rPr lang="en-US" sz="3600" i="1" dirty="0">
                <a:latin typeface="Book Antiqua" panose="02040602050305030304" pitchFamily="18" charset="0"/>
              </a:rPr>
              <a:t> </a:t>
            </a:r>
            <a:r>
              <a:rPr lang="en-US" sz="3600" i="1" dirty="0" err="1">
                <a:latin typeface="Book Antiqua" panose="02040602050305030304" pitchFamily="18" charset="0"/>
              </a:rPr>
              <a:t>beszélik</a:t>
            </a:r>
            <a:r>
              <a:rPr lang="en-US" sz="3600" i="1" dirty="0">
                <a:latin typeface="Book Antiqua" panose="02040602050305030304" pitchFamily="18" charset="0"/>
              </a:rPr>
              <a:t> ő </a:t>
            </a:r>
            <a:r>
              <a:rPr lang="en-US" sz="3600" i="1" dirty="0" err="1">
                <a:latin typeface="Book Antiqua" panose="02040602050305030304" pitchFamily="18" charset="0"/>
              </a:rPr>
              <a:t>látta</a:t>
            </a:r>
            <a:r>
              <a:rPr lang="en-US" sz="3600" i="1" dirty="0">
                <a:latin typeface="Book Antiqua" panose="02040602050305030304" pitchFamily="18" charset="0"/>
              </a:rPr>
              <a:t> volt</a:t>
            </a:r>
            <a:br>
              <a:rPr lang="en-US" sz="3600" dirty="0">
                <a:latin typeface="Book Antiqua" panose="02040602050305030304" pitchFamily="18" charset="0"/>
              </a:rPr>
            </a:br>
            <a:r>
              <a:rPr lang="en-US" sz="3600" i="1" dirty="0" err="1">
                <a:latin typeface="Book Antiqua" panose="02040602050305030304" pitchFamily="18" charset="0"/>
              </a:rPr>
              <a:t>Verset</a:t>
            </a:r>
            <a:r>
              <a:rPr lang="en-US" sz="3600" i="1" dirty="0">
                <a:latin typeface="Book Antiqua" panose="02040602050305030304" pitchFamily="18" charset="0"/>
              </a:rPr>
              <a:t> </a:t>
            </a:r>
            <a:r>
              <a:rPr lang="en-US" sz="3600" i="1" dirty="0" err="1">
                <a:latin typeface="Book Antiqua" panose="02040602050305030304" pitchFamily="18" charset="0"/>
              </a:rPr>
              <a:t>írni</a:t>
            </a:r>
            <a:r>
              <a:rPr lang="en-US" sz="3600" i="1" dirty="0">
                <a:latin typeface="Book Antiqua" panose="02040602050305030304" pitchFamily="18" charset="0"/>
              </a:rPr>
              <a:t> </a:t>
            </a:r>
            <a:r>
              <a:rPr lang="en-US" sz="3600" i="1" dirty="0" err="1">
                <a:latin typeface="Book Antiqua" panose="02040602050305030304" pitchFamily="18" charset="0"/>
              </a:rPr>
              <a:t>utoljára</a:t>
            </a:r>
            <a:r>
              <a:rPr lang="en-US" sz="3600" i="1" dirty="0">
                <a:latin typeface="Book Antiqua" panose="02040602050305030304" pitchFamily="18" charset="0"/>
              </a:rPr>
              <a:t>.”</a:t>
            </a:r>
            <a:endParaRPr lang="en-US" sz="3600" dirty="0">
              <a:latin typeface="Book Antiqua" panose="02040602050305030304" pitchFamily="18" charset="0"/>
            </a:endParaRPr>
          </a:p>
        </p:txBody>
      </p:sp>
      <p:sp>
        <p:nvSpPr>
          <p:cNvPr id="7" name="TextBox 6"/>
          <p:cNvSpPr txBox="1"/>
          <p:nvPr/>
        </p:nvSpPr>
        <p:spPr>
          <a:xfrm>
            <a:off x="1" y="1305106"/>
            <a:ext cx="6512942" cy="400110"/>
          </a:xfrm>
          <a:prstGeom prst="rect">
            <a:avLst/>
          </a:prstGeom>
          <a:noFill/>
        </p:spPr>
        <p:txBody>
          <a:bodyPr wrap="square" rtlCol="0">
            <a:spAutoFit/>
          </a:bodyPr>
          <a:lstStyle/>
          <a:p>
            <a:pPr algn="ctr"/>
            <a:r>
              <a:rPr lang="hu-HU" sz="2000" dirty="0">
                <a:latin typeface="Book Antiqua" panose="02040602050305030304" pitchFamily="18" charset="0"/>
              </a:rPr>
              <a:t>A Gyárfás kúria udvarán álló öreg körtefa</a:t>
            </a:r>
            <a:endParaRPr lang="en-US" sz="2000" dirty="0">
              <a:latin typeface="Book Antiqua" panose="02040602050305030304" pitchFamily="18" charset="0"/>
            </a:endParaRPr>
          </a:p>
        </p:txBody>
      </p:sp>
      <p:sp>
        <p:nvSpPr>
          <p:cNvPr id="8" name="TextBox 7"/>
          <p:cNvSpPr txBox="1"/>
          <p:nvPr/>
        </p:nvSpPr>
        <p:spPr>
          <a:xfrm>
            <a:off x="10774393" y="4968815"/>
            <a:ext cx="1031051" cy="369332"/>
          </a:xfrm>
          <a:prstGeom prst="rect">
            <a:avLst/>
          </a:prstGeom>
          <a:noFill/>
        </p:spPr>
        <p:txBody>
          <a:bodyPr wrap="none" rtlCol="0">
            <a:spAutoFit/>
          </a:bodyPr>
          <a:lstStyle/>
          <a:p>
            <a:r>
              <a:rPr lang="hu-HU" dirty="0">
                <a:latin typeface="Book Antiqua" panose="02040602050305030304" pitchFamily="18" charset="0"/>
              </a:rPr>
              <a:t>(részlet)</a:t>
            </a:r>
            <a:endParaRPr lang="en-US" dirty="0"/>
          </a:p>
        </p:txBody>
      </p:sp>
    </p:spTree>
    <p:extLst>
      <p:ext uri="{BB962C8B-B14F-4D97-AF65-F5344CB8AC3E}">
        <p14:creationId xmlns:p14="http://schemas.microsoft.com/office/powerpoint/2010/main" val="768513836"/>
      </p:ext>
    </p:extLst>
  </p:cSld>
  <p:clrMapOvr>
    <a:masterClrMapping/>
  </p:clrMapOvr>
  <p:transition spd="med">
    <p:circle/>
  </p:transition>
</p:sld>
</file>

<file path=ppt/theme/theme1.xml><?xml version="1.0" encoding="utf-8"?>
<a:theme xmlns:a="http://schemas.openxmlformats.org/drawingml/2006/main" name="Office Theme">
  <a:themeElements>
    <a:clrScheme name="Office-téma">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téma">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é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docProps/app.xml><?xml version="1.0" encoding="utf-8"?>
<Properties xmlns="http://schemas.openxmlformats.org/officeDocument/2006/extended-properties" xmlns:vt="http://schemas.openxmlformats.org/officeDocument/2006/docPropsVTypes">
  <Template>Office Theme</Template>
  <TotalTime>5095</TotalTime>
  <Words>3524</Words>
  <Application>Microsoft Office PowerPoint</Application>
  <PresentationFormat>Szélesvásznú</PresentationFormat>
  <Paragraphs>392</Paragraphs>
  <Slides>51</Slides>
  <Notes>0</Notes>
  <HiddenSlides>0</HiddenSlides>
  <MMClips>9</MMClips>
  <ScaleCrop>false</ScaleCrop>
  <HeadingPairs>
    <vt:vector size="6" baseType="variant">
      <vt:variant>
        <vt:lpstr>Használt betűtípusok</vt:lpstr>
      </vt:variant>
      <vt:variant>
        <vt:i4>5</vt:i4>
      </vt:variant>
      <vt:variant>
        <vt:lpstr>Téma</vt:lpstr>
      </vt:variant>
      <vt:variant>
        <vt:i4>1</vt:i4>
      </vt:variant>
      <vt:variant>
        <vt:lpstr>Diacímek</vt:lpstr>
      </vt:variant>
      <vt:variant>
        <vt:i4>51</vt:i4>
      </vt:variant>
    </vt:vector>
  </HeadingPairs>
  <TitlesOfParts>
    <vt:vector size="57" baseType="lpstr">
      <vt:lpstr>Arial</vt:lpstr>
      <vt:lpstr>Book Antiqua</vt:lpstr>
      <vt:lpstr>Calibri</vt:lpstr>
      <vt:lpstr>Calibri Light</vt:lpstr>
      <vt:lpstr>Wingdings</vt:lpstr>
      <vt:lpstr>Office Theme</vt:lpstr>
      <vt:lpstr>PowerPoint-bemutató</vt:lpstr>
      <vt:lpstr>PowerPoint-bemutató</vt:lpstr>
      <vt:lpstr>Kányádi Sándor élete</vt:lpstr>
      <vt:lpstr>Születési tortúra</vt:lpstr>
      <vt:lpstr>„Mítoszok között születik a költő” </vt:lpstr>
      <vt:lpstr>Kányádi Sándor: Purdé</vt:lpstr>
      <vt:lpstr>Családi háttér</vt:lpstr>
      <vt:lpstr>Mitikus születési hely</vt:lpstr>
      <vt:lpstr>Kányádi: Haldoklik az öreg tanú</vt:lpstr>
      <vt:lpstr>Taníttatása</vt:lpstr>
      <vt:lpstr>PowerPoint-bemutató</vt:lpstr>
      <vt:lpstr>Költői indulása</vt:lpstr>
      <vt:lpstr>Egyetemi tanulmányai</vt:lpstr>
      <vt:lpstr>Szerkesztői munkássága</vt:lpstr>
      <vt:lpstr>Családja</vt:lpstr>
      <vt:lpstr>Kányádi halála</vt:lpstr>
      <vt:lpstr>PowerPoint-bemutató</vt:lpstr>
      <vt:lpstr>PowerPoint-bemutató</vt:lpstr>
      <vt:lpstr>PowerPoint-bemutató</vt:lpstr>
      <vt:lpstr>Költészetének alapja</vt:lpstr>
      <vt:lpstr>Költői pályájának kezdete</vt:lpstr>
      <vt:lpstr>Virágzik a cseresznyefa (1955)</vt:lpstr>
      <vt:lpstr>Fut a Tatros</vt:lpstr>
      <vt:lpstr>PowerPoint-bemutató</vt:lpstr>
      <vt:lpstr>Az 1956-os év</vt:lpstr>
      <vt:lpstr>Sirálytánc (1957)</vt:lpstr>
      <vt:lpstr>Az 1950-es évek eseményei</vt:lpstr>
      <vt:lpstr>Naplótöredék</vt:lpstr>
      <vt:lpstr>Harmat a csillagon (1964)</vt:lpstr>
      <vt:lpstr>PowerPoint-bemutató</vt:lpstr>
      <vt:lpstr>Tájélmény</vt:lpstr>
      <vt:lpstr>Öreg kút az utca szádán</vt:lpstr>
      <vt:lpstr>A mi utcánk</vt:lpstr>
      <vt:lpstr>PowerPoint-bemutató</vt:lpstr>
      <vt:lpstr>Gyermekversek</vt:lpstr>
      <vt:lpstr>A 60-as évek második fele</vt:lpstr>
      <vt:lpstr>A kökösi hídon</vt:lpstr>
      <vt:lpstr>Fától fáig</vt:lpstr>
      <vt:lpstr>Szürkület (1978)</vt:lpstr>
      <vt:lpstr>Kányádi: Fekete-piros</vt:lpstr>
      <vt:lpstr>PowerPoint-bemutató</vt:lpstr>
      <vt:lpstr>A 80-as évek</vt:lpstr>
      <vt:lpstr>Sörény és koponya (1989)</vt:lpstr>
      <vt:lpstr>Az ezredforduló</vt:lpstr>
      <vt:lpstr>Milyen a jó vers?</vt:lpstr>
      <vt:lpstr>PowerPoint-bemutató</vt:lpstr>
      <vt:lpstr>PowerPoint-bemutató</vt:lpstr>
      <vt:lpstr>PowerPoint-bemutató</vt:lpstr>
      <vt:lpstr>Kányádi Sándor: Játszva magyarul</vt:lpstr>
      <vt:lpstr>PowerPoint-bemutató</vt:lpstr>
      <vt:lpstr>Szakirodalom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hhhjyj</dc:title>
  <dc:creator>user</dc:creator>
  <cp:lastModifiedBy>felhasznalo2</cp:lastModifiedBy>
  <cp:revision>222</cp:revision>
  <dcterms:created xsi:type="dcterms:W3CDTF">2019-07-23T14:17:51Z</dcterms:created>
  <dcterms:modified xsi:type="dcterms:W3CDTF">2021-07-19T16:28:20Z</dcterms:modified>
</cp:coreProperties>
</file>