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57" r:id="rId6"/>
    <p:sldId id="267" r:id="rId7"/>
    <p:sldId id="268" r:id="rId8"/>
    <p:sldId id="269" r:id="rId9"/>
    <p:sldId id="259" r:id="rId10"/>
    <p:sldId id="260" r:id="rId11"/>
    <p:sldId id="261" r:id="rId12"/>
    <p:sldId id="270" r:id="rId13"/>
    <p:sldId id="271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92398" y="2152650"/>
            <a:ext cx="6815669" cy="853014"/>
          </a:xfrm>
        </p:spPr>
        <p:txBody>
          <a:bodyPr/>
          <a:lstStyle/>
          <a:p>
            <a:r>
              <a:rPr lang="hu-HU" dirty="0"/>
              <a:t>„</a:t>
            </a:r>
            <a:r>
              <a:rPr lang="hu-HU" i="1" dirty="0"/>
              <a:t>Rokon álmok álmodója</a:t>
            </a:r>
            <a:r>
              <a:rPr lang="hu-HU" dirty="0"/>
              <a:t>”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Áprily Lajos és Reményik Sándor barátsága levelezésük tükrében</a:t>
            </a:r>
          </a:p>
        </p:txBody>
      </p:sp>
    </p:spTree>
    <p:extLst>
      <p:ext uri="{BB962C8B-B14F-4D97-AF65-F5344CB8AC3E}">
        <p14:creationId xmlns:p14="http://schemas.microsoft.com/office/powerpoint/2010/main" val="1911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/>
              <a:t>„…békességes kis sziget…”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4095996" cy="3273852"/>
          </a:xfrm>
        </p:spPr>
        <p:txBody>
          <a:bodyPr>
            <a:noAutofit/>
          </a:bodyPr>
          <a:lstStyle/>
          <a:p>
            <a:r>
              <a:rPr lang="hu-HU" sz="2600" dirty="0"/>
              <a:t>Családtagokká váltak</a:t>
            </a:r>
          </a:p>
          <a:p>
            <a:r>
              <a:rPr lang="hu-HU" sz="2600" dirty="0"/>
              <a:t>Áprily Lajos, Makkai Sándor, </a:t>
            </a:r>
            <a:r>
              <a:rPr lang="hu-HU" sz="2600" dirty="0" err="1"/>
              <a:t>Olosz</a:t>
            </a:r>
            <a:r>
              <a:rPr lang="hu-HU" sz="2600" dirty="0"/>
              <a:t> Lajos, Lám Béla</a:t>
            </a:r>
          </a:p>
          <a:p>
            <a:r>
              <a:rPr lang="hu-HU" sz="2600" dirty="0"/>
              <a:t>Fotó: Szamosban halásznak</a:t>
            </a:r>
          </a:p>
          <a:p>
            <a:r>
              <a:rPr lang="hu-HU" sz="2600" dirty="0"/>
              <a:t>Áprily család repatriálása</a:t>
            </a:r>
          </a:p>
          <a:p>
            <a:r>
              <a:rPr lang="hu-HU" sz="2600" dirty="0"/>
              <a:t>Elmégy (Reményik)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650" y="2801315"/>
            <a:ext cx="4981947" cy="283017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359" y="2556932"/>
            <a:ext cx="5748528" cy="340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Harmincas évek - Reményik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1"/>
            <a:ext cx="5984173" cy="3440107"/>
          </a:xfrm>
        </p:spPr>
        <p:txBody>
          <a:bodyPr/>
          <a:lstStyle/>
          <a:p>
            <a:r>
              <a:rPr lang="hu-HU" dirty="0"/>
              <a:t>Kórházi kúrák</a:t>
            </a:r>
          </a:p>
          <a:p>
            <a:r>
              <a:rPr lang="hu-HU" dirty="0"/>
              <a:t>Gyász és magány</a:t>
            </a:r>
          </a:p>
          <a:p>
            <a:r>
              <a:rPr lang="hu-HU" dirty="0"/>
              <a:t>Áprily gyökértelensége</a:t>
            </a:r>
          </a:p>
          <a:p>
            <a:r>
              <a:rPr lang="hu-HU" dirty="0"/>
              <a:t>Pásztortűz szerkesztése</a:t>
            </a:r>
          </a:p>
          <a:p>
            <a:r>
              <a:rPr lang="hu-HU" dirty="0"/>
              <a:t>„Miért hallgatott el Végvári?” – kisebbségi humanizmus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423" y="2442027"/>
            <a:ext cx="2286908" cy="36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5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1097E0-6344-4BC2-A147-268917B5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i="1" dirty="0"/>
              <a:t>„… fogcsikorgató türelemmel…ahogy lehet…</a:t>
            </a:r>
            <a:r>
              <a:rPr lang="hu-HU" sz="3600" b="1" dirty="0"/>
              <a:t>”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E057B9-D60C-4F76-8DEE-A968B4AC3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Ahogy lehet (Reményik,1935) – Nem lehet (Makkai Sándor, 1936) – Lehet, mert kell (Reményik, 1937)</a:t>
            </a:r>
          </a:p>
          <a:p>
            <a:r>
              <a:rPr lang="hu-HU" dirty="0"/>
              <a:t>Erősödő nacionalista politika Európában</a:t>
            </a:r>
          </a:p>
          <a:p>
            <a:r>
              <a:rPr lang="hu-HU" dirty="0"/>
              <a:t>Cenzúra Erdélyben</a:t>
            </a:r>
          </a:p>
          <a:p>
            <a:r>
              <a:rPr lang="hu-HU" dirty="0"/>
              <a:t>Világháború előszele –Új Corday Sarolta (Reményik)</a:t>
            </a:r>
          </a:p>
        </p:txBody>
      </p:sp>
    </p:spTree>
    <p:extLst>
      <p:ext uri="{BB962C8B-B14F-4D97-AF65-F5344CB8AC3E}">
        <p14:creationId xmlns:p14="http://schemas.microsoft.com/office/powerpoint/2010/main" val="142743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ACAD28-C338-436B-B0AD-1AA7D8F2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Korszerűtlen versek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52EFA1-4732-45FC-B0F9-BAD73765B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1941 májusa – négy nap termése, utolsó versek</a:t>
            </a:r>
          </a:p>
          <a:p>
            <a:r>
              <a:rPr lang="hu-HU" dirty="0"/>
              <a:t>„(…) </a:t>
            </a:r>
            <a:r>
              <a:rPr lang="hu-HU" i="1" dirty="0"/>
              <a:t>Itt hitvallást tesz az örök szellemi magyarság mellett az erdélyi sorsban meglátott örök lényeg alapján</a:t>
            </a:r>
            <a:r>
              <a:rPr lang="hu-HU" dirty="0"/>
              <a:t>.” (Áprily)</a:t>
            </a:r>
          </a:p>
          <a:p>
            <a:r>
              <a:rPr lang="hu-HU" dirty="0"/>
              <a:t>Mi a magyar?; Egymás mellett soha?!; Béke (Reményik)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66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143000" y="1562100"/>
            <a:ext cx="9601200" cy="2800350"/>
          </a:xfrm>
        </p:spPr>
        <p:txBody>
          <a:bodyPr>
            <a:normAutofit/>
          </a:bodyPr>
          <a:lstStyle/>
          <a:p>
            <a:r>
              <a:rPr lang="hu-HU" i="1" dirty="0"/>
              <a:t>„…bizonyosan magasabb rendelés, hogy amikor annyi minden pusztult, mi halálig tartó, egymást építő barátságot kötöttünk…”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175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09700" y="1295400"/>
            <a:ext cx="984885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3200" dirty="0"/>
          </a:p>
          <a:p>
            <a:pPr algn="ctr"/>
            <a:r>
              <a:rPr lang="hu-HU" sz="6600" dirty="0"/>
              <a:t>Köszönöm a figyelmet!</a:t>
            </a:r>
          </a:p>
          <a:p>
            <a:pPr algn="r"/>
            <a:endParaRPr lang="hu-HU" sz="3200" dirty="0"/>
          </a:p>
          <a:p>
            <a:pPr algn="r"/>
            <a:endParaRPr lang="hu-HU" sz="3200" dirty="0"/>
          </a:p>
          <a:p>
            <a:pPr algn="r"/>
            <a:r>
              <a:rPr lang="hu-HU" sz="3600" dirty="0"/>
              <a:t>Liktor Katalin</a:t>
            </a:r>
          </a:p>
          <a:p>
            <a:pPr algn="r"/>
            <a:r>
              <a:rPr lang="hu-HU" sz="3200" dirty="0"/>
              <a:t>katalin@liktor.hu</a:t>
            </a:r>
          </a:p>
          <a:p>
            <a:pPr algn="r"/>
            <a:r>
              <a:rPr lang="hu-HU" sz="3200" dirty="0"/>
              <a:t>egylangotadok.blog.hu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09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4072C9C6-1414-4FB1-B5E8-6B11EDA7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hu-HU" b="1" dirty="0"/>
              <a:t>Erdélyi irodalom hőskora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szöveg, rajztábla látható&#10;&#10;Automatikusan generált leírás">
            <a:extLst>
              <a:ext uri="{FF2B5EF4-FFF2-40B4-BE49-F238E27FC236}">
                <a16:creationId xmlns:a16="http://schemas.microsoft.com/office/drawing/2014/main" id="{15D1EF78-4B55-4409-B524-832129AB4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" r="15606" b="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B38585C-765E-43A4-8B77-573F3BE47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sz="3200" dirty="0"/>
              <a:t>I. világháború vége – hadiállapot, román hatalomátvétel, repatriálás, cenzúra, irodalmi decentralizáció</a:t>
            </a:r>
          </a:p>
          <a:p>
            <a:pPr>
              <a:buFontTx/>
              <a:buChar char="-"/>
            </a:pPr>
            <a:r>
              <a:rPr lang="hu-HU" sz="3200" dirty="0"/>
              <a:t>Kiáltó szó (Kós-</a:t>
            </a:r>
            <a:r>
              <a:rPr lang="hu-HU" sz="3200" dirty="0" err="1"/>
              <a:t>Zágoni</a:t>
            </a:r>
            <a:r>
              <a:rPr lang="hu-HU" sz="3200" dirty="0"/>
              <a:t>-Paál)</a:t>
            </a:r>
          </a:p>
          <a:p>
            <a:pPr>
              <a:buFontTx/>
              <a:buChar char="-"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55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14B83E-05B4-4A00-9509-D21C3D37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Írói helytállás programja - Végvári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8BE99B8-F08C-42E0-AB7B-CA938A329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hu-HU" sz="2800" dirty="0"/>
              <a:t>„</a:t>
            </a:r>
            <a:r>
              <a:rPr lang="hu-HU" sz="2800" i="1" dirty="0">
                <a:effectLst/>
                <a:ea typeface="Times New Roman" panose="02020603050405020304" pitchFamily="18" charset="0"/>
              </a:rPr>
              <a:t>(…) mint akkor az a magányos ember a villogó kardok előtt, olyan elhagyatott, kiszolgáltatott, fegyvertelen és védtelen ma itt az egész erdélyi magyarság. Egyetlen fegyvere van: sajtója, írói tolla s a tolla hegyéből kisugárzó lélek(…)” (Reményik)</a:t>
            </a:r>
            <a:endParaRPr lang="hu-HU" sz="2800" dirty="0"/>
          </a:p>
          <a:p>
            <a:pPr>
              <a:buFontTx/>
              <a:buChar char="-"/>
            </a:pPr>
            <a:r>
              <a:rPr lang="hu-HU" sz="2800" dirty="0"/>
              <a:t>Eredj, ha tudsz; Szól a cenzor; Költözők; Vándorló város; Egynémely pesti poétának</a:t>
            </a:r>
          </a:p>
          <a:p>
            <a:pPr>
              <a:buFontTx/>
              <a:buChar char="-"/>
            </a:pPr>
            <a:r>
              <a:rPr lang="hu-HU" sz="2800" dirty="0">
                <a:effectLst/>
                <a:ea typeface="Times New Roman" panose="02020603050405020304" pitchFamily="18" charset="0"/>
              </a:rPr>
              <a:t>kisebbségi lét vállalásának erkölcsi követelményei</a:t>
            </a:r>
            <a:endParaRPr lang="hu-HU" sz="2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022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B88A00-E9F7-4207-A718-161C5DD4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Jékely (Áprily) Lajos – a tanár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30F03C-14ED-4DF4-88B6-CA2A970B1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800" i="1" dirty="0">
                <a:effectLst/>
                <a:ea typeface="Times New Roman" panose="02020603050405020304" pitchFamily="18" charset="0"/>
              </a:rPr>
              <a:t>„…ingadozás nélkül ismét a lelket formáló tanári pályát választanám.</a:t>
            </a:r>
            <a:r>
              <a:rPr lang="hu-HU" sz="2800" dirty="0">
                <a:effectLst/>
                <a:ea typeface="Times New Roman" panose="02020603050405020304" pitchFamily="18" charset="0"/>
              </a:rPr>
              <a:t>”</a:t>
            </a:r>
          </a:p>
          <a:p>
            <a:r>
              <a:rPr lang="hu-HU" sz="2800" dirty="0"/>
              <a:t>Bethlen Gábor Református Kollégium (Nagyenyed, 1909-1925)</a:t>
            </a:r>
          </a:p>
          <a:p>
            <a:r>
              <a:rPr lang="hu-HU" sz="2800" dirty="0"/>
              <a:t>Magyar-német-francia</a:t>
            </a:r>
          </a:p>
          <a:p>
            <a:r>
              <a:rPr lang="hu-HU" sz="2800" dirty="0"/>
              <a:t>Természetszeretet, kirándulások</a:t>
            </a:r>
          </a:p>
          <a:p>
            <a:r>
              <a:rPr lang="hu-HU" sz="2800" dirty="0"/>
              <a:t>Első versek – Falusi elégia – Erdélyi Szemle</a:t>
            </a:r>
          </a:p>
          <a:p>
            <a:r>
              <a:rPr lang="hu-HU" sz="2800" dirty="0"/>
              <a:t>A torna végén (Reményik) – verses allegória</a:t>
            </a:r>
          </a:p>
        </p:txBody>
      </p:sp>
    </p:spTree>
    <p:extLst>
      <p:ext uri="{BB962C8B-B14F-4D97-AF65-F5344CB8AC3E}">
        <p14:creationId xmlns:p14="http://schemas.microsoft.com/office/powerpoint/2010/main" val="7813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/>
              <a:t>…felcsapódik a </a:t>
            </a:r>
            <a:r>
              <a:rPr lang="hu-HU" sz="5400" b="1" i="1" dirty="0"/>
              <a:t>sisakrostély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3656609" cy="3380730"/>
          </a:xfrm>
        </p:spPr>
        <p:txBody>
          <a:bodyPr/>
          <a:lstStyle/>
          <a:p>
            <a:r>
              <a:rPr lang="hu-HU" sz="2800" dirty="0"/>
              <a:t>A torna végén (Áprily)</a:t>
            </a:r>
          </a:p>
          <a:p>
            <a:r>
              <a:rPr lang="hu-HU" sz="2800" dirty="0"/>
              <a:t>„poétatestvérek”</a:t>
            </a:r>
          </a:p>
          <a:p>
            <a:r>
              <a:rPr lang="hu-HU" sz="2800" dirty="0"/>
              <a:t>Levelezésük: 1920-1941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178" y="2689637"/>
            <a:ext cx="40957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4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03FD5A2-70B0-4936-9509-D7B71370D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175" y="762002"/>
            <a:ext cx="5127181" cy="163863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u-HU" sz="4400" b="1" dirty="0"/>
              <a:t>„…</a:t>
            </a:r>
            <a:r>
              <a:rPr lang="hu-HU" sz="4400" b="1" i="1" dirty="0"/>
              <a:t>az erdélyi irodalom bölcsőjénél álltam</a:t>
            </a:r>
            <a:r>
              <a:rPr lang="hu-HU" sz="4400" b="1" dirty="0"/>
              <a:t>…”</a:t>
            </a:r>
            <a:endParaRPr lang="hu-HU" sz="4100" b="1" dirty="0">
              <a:solidFill>
                <a:srgbClr val="262626"/>
              </a:solidFill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2F5A974-9621-49F1-9CE6-BBD865B39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293" y="1250696"/>
            <a:ext cx="3144331" cy="4164678"/>
          </a:xfrm>
          <a:prstGeom prst="rect">
            <a:avLst/>
          </a:prstGeom>
        </p:spPr>
      </p:pic>
      <p:cxnSp>
        <p:nvCxnSpPr>
          <p:cNvPr id="25" name="Straight Connector 19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7E5C9A-652C-4785-BF94-55A561A2D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2175" y="2556931"/>
            <a:ext cx="4924421" cy="340571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hu-HU" dirty="0">
                <a:solidFill>
                  <a:srgbClr val="262626"/>
                </a:solidFill>
              </a:rPr>
              <a:t>Pásztortűz (1921-től), 1921-1923-ig Reményik a főszerkesztője, majd átveszi a Minerva kiadóvállalat, Nyirő József lesz a főszerkesztő, Reményik visszavonul </a:t>
            </a:r>
          </a:p>
          <a:p>
            <a:pPr>
              <a:lnSpc>
                <a:spcPct val="90000"/>
              </a:lnSpc>
            </a:pPr>
            <a:r>
              <a:rPr lang="hu-HU" dirty="0">
                <a:solidFill>
                  <a:srgbClr val="262626"/>
                </a:solidFill>
              </a:rPr>
              <a:t>Ellenzék irodalmi melléklete (1924 – Kuncz Aladár irodalmi melléklet, 1925től Áprily is bekapcsolódik), </a:t>
            </a:r>
          </a:p>
          <a:p>
            <a:pPr>
              <a:lnSpc>
                <a:spcPct val="90000"/>
              </a:lnSpc>
            </a:pPr>
            <a:r>
              <a:rPr lang="hu-HU" dirty="0">
                <a:solidFill>
                  <a:srgbClr val="262626"/>
                </a:solidFill>
              </a:rPr>
              <a:t>Keleti Újság, Napkelet (1920-1922-ig), Erdélyi Szépmíves Céh (1924-1944)</a:t>
            </a:r>
          </a:p>
        </p:txBody>
      </p:sp>
    </p:spTree>
    <p:extLst>
      <p:ext uri="{BB962C8B-B14F-4D97-AF65-F5344CB8AC3E}">
        <p14:creationId xmlns:p14="http://schemas.microsoft.com/office/powerpoint/2010/main" val="22519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8EE7F3-5D06-47D6-8E67-B382E845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Transzilvanizmus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2BD960-5C3C-434F-962E-B68CA13BE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u-HU" sz="2800" dirty="0">
                <a:solidFill>
                  <a:srgbClr val="262626"/>
                </a:solidFill>
              </a:rPr>
              <a:t>„erdélyi gondolat” – közös gyökerekkel rendelkező nemzetek békés egymás mellett élése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solidFill>
                  <a:srgbClr val="262626"/>
                </a:solidFill>
              </a:rPr>
              <a:t>a magyarság kisebbségi létben való érvényesülése</a:t>
            </a:r>
          </a:p>
          <a:p>
            <a:pPr>
              <a:lnSpc>
                <a:spcPct val="90000"/>
              </a:lnSpc>
            </a:pPr>
            <a:r>
              <a:rPr lang="hu-HU" sz="2800" dirty="0">
                <a:effectLst/>
                <a:ea typeface="Times New Roman" panose="02020603050405020304" pitchFamily="18" charset="0"/>
              </a:rPr>
              <a:t>Egy gyűrűt készíttetek, Sziklák, Vallomás és elöljáró beszéd, Egyetlen tett, Vadvizek zúgása, Templom és iskola + Ha nem lesz többé iskolánk (Reményik)</a:t>
            </a:r>
          </a:p>
          <a:p>
            <a:r>
              <a:rPr lang="hu-HU" sz="2800" dirty="0">
                <a:effectLst/>
                <a:ea typeface="Times New Roman" panose="02020603050405020304" pitchFamily="18" charset="0"/>
              </a:rPr>
              <a:t>Az </a:t>
            </a:r>
            <a:r>
              <a:rPr lang="hu-HU" sz="2800" dirty="0" err="1">
                <a:effectLst/>
                <a:ea typeface="Times New Roman" panose="02020603050405020304" pitchFamily="18" charset="0"/>
              </a:rPr>
              <a:t>irisorai</a:t>
            </a:r>
            <a:r>
              <a:rPr lang="hu-HU" sz="2800" dirty="0">
                <a:effectLst/>
                <a:ea typeface="Times New Roman" panose="02020603050405020304" pitchFamily="18" charset="0"/>
              </a:rPr>
              <a:t> szarvas, Nyár, Tetőn, Március (Áprily)</a:t>
            </a:r>
          </a:p>
          <a:p>
            <a:pPr marL="0" indent="0">
              <a:lnSpc>
                <a:spcPct val="90000"/>
              </a:lnSpc>
              <a:buNone/>
            </a:pPr>
            <a:endParaRPr lang="hu-HU" dirty="0">
              <a:solidFill>
                <a:srgbClr val="262626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923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EA2F66-56DD-4695-BA8E-5A81B701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/>
              <a:t>„…egyetlen </a:t>
            </a:r>
            <a:r>
              <a:rPr lang="hu-HU" b="1" dirty="0"/>
              <a:t>tett</a:t>
            </a:r>
            <a:r>
              <a:rPr lang="hu-HU" b="1" i="1" dirty="0"/>
              <a:t> a költő álma volt.</a:t>
            </a:r>
            <a:r>
              <a:rPr lang="hu-HU" b="1" dirty="0"/>
              <a:t>”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4BED65-2B5C-4053-9A3A-2FC2F8C50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/>
              <a:t>Helikon írói csoport – báró Kemény János (</a:t>
            </a:r>
            <a:r>
              <a:rPr lang="hu-HU" sz="2800" dirty="0" err="1"/>
              <a:t>Marosvécs</a:t>
            </a:r>
            <a:r>
              <a:rPr lang="hu-HU" sz="2800" dirty="0"/>
              <a:t>), Kós Károly, Bánffy Miklós, Nyirő József, Áprily Lajos, Reményik Sándor stb. – 1926</a:t>
            </a:r>
          </a:p>
          <a:p>
            <a:r>
              <a:rPr lang="hu-HU" sz="2800" dirty="0"/>
              <a:t>Erdélyi Helikon (1928-1944) – „</a:t>
            </a:r>
            <a:r>
              <a:rPr lang="hu-HU" sz="2800" i="1" dirty="0">
                <a:solidFill>
                  <a:srgbClr val="0E0E0E"/>
                </a:solidFill>
                <a:effectLst/>
                <a:ea typeface="Times New Roman" panose="02020603050405020304" pitchFamily="18" charset="0"/>
              </a:rPr>
              <a:t>erdélyisége világfigyelő tető, nem szemhatárszűkítő provincializmus</a:t>
            </a:r>
            <a:r>
              <a:rPr lang="hu-HU" sz="2800" dirty="0">
                <a:solidFill>
                  <a:srgbClr val="0E0E0E"/>
                </a:solidFill>
                <a:effectLst/>
                <a:ea typeface="Times New Roman" panose="02020603050405020304" pitchFamily="18" charset="0"/>
              </a:rPr>
              <a:t>” (Áprily)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293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i="1" dirty="0"/>
              <a:t>„Élni a kettős életet” – </a:t>
            </a:r>
            <a:r>
              <a:rPr lang="hu-HU" b="1" dirty="0"/>
              <a:t>a szerkesztő és tanár Áprily Lajos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647950"/>
            <a:ext cx="7619999" cy="3448050"/>
          </a:xfrm>
        </p:spPr>
        <p:txBody>
          <a:bodyPr numCol="2">
            <a:normAutofit/>
          </a:bodyPr>
          <a:lstStyle/>
          <a:p>
            <a:r>
              <a:rPr lang="hu-HU" dirty="0"/>
              <a:t>Ellenzék irodalmi melléklete, Kuncz Aladár (1925-től)</a:t>
            </a:r>
          </a:p>
          <a:p>
            <a:r>
              <a:rPr lang="hu-HU" dirty="0"/>
              <a:t>Erdélyi Szépmíves Céh (1926-tól)</a:t>
            </a:r>
          </a:p>
          <a:p>
            <a:r>
              <a:rPr lang="hu-HU" dirty="0"/>
              <a:t>Erdélyi Helikon (1928-1929)</a:t>
            </a:r>
          </a:p>
          <a:p>
            <a:r>
              <a:rPr lang="hu-HU" dirty="0"/>
              <a:t>Protestáns Szemle (1930-1938)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562600" y="2647950"/>
            <a:ext cx="5505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Bethlen Gábor Református Kollégium (Nagyenyed, 1909-1925)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Farkas utcai Református Kollégium (Kolozsvár, 1925-1929)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mai Lónyay utcai Református Gimnázium és Kollégium (Budapest, 1930-tól)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/>
              <a:t>Baár-Madas</a:t>
            </a:r>
            <a:r>
              <a:rPr lang="hu-HU" sz="2400" dirty="0"/>
              <a:t> Református Leánynevelő Intézet (Budapest, 1934-43)</a:t>
            </a:r>
          </a:p>
        </p:txBody>
      </p:sp>
    </p:spTree>
    <p:extLst>
      <p:ext uri="{BB962C8B-B14F-4D97-AF65-F5344CB8AC3E}">
        <p14:creationId xmlns:p14="http://schemas.microsoft.com/office/powerpoint/2010/main" val="352125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4093</TotalTime>
  <Words>604</Words>
  <Application>Microsoft Office PowerPoint</Application>
  <PresentationFormat>Szélesvásznú</PresentationFormat>
  <Paragraphs>70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Organikus</vt:lpstr>
      <vt:lpstr>„Rokon álmok álmodója”</vt:lpstr>
      <vt:lpstr>Erdélyi irodalom hőskora</vt:lpstr>
      <vt:lpstr>Írói helytállás programja - Végvári</vt:lpstr>
      <vt:lpstr>Jékely (Áprily) Lajos – a tanár</vt:lpstr>
      <vt:lpstr>…felcsapódik a sisakrostély</vt:lpstr>
      <vt:lpstr>„…az erdélyi irodalom bölcsőjénél álltam…”</vt:lpstr>
      <vt:lpstr>Transzilvanizmus</vt:lpstr>
      <vt:lpstr>„…egyetlen tett a költő álma volt.”</vt:lpstr>
      <vt:lpstr>„Élni a kettős életet” – a szerkesztő és tanár Áprily Lajos</vt:lpstr>
      <vt:lpstr>„…békességes kis sziget…”</vt:lpstr>
      <vt:lpstr>Harmincas évek - Reményik</vt:lpstr>
      <vt:lpstr>„… fogcsikorgató türelemmel…ahogy lehet…”</vt:lpstr>
      <vt:lpstr>Korszerűtlen versek</vt:lpstr>
      <vt:lpstr>„…bizonyosan magasabb rendelés, hogy amikor annyi minden pusztult, mi halálig tartó, egymást építő barátságot kötöttünk…”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„Rokon álmok álmodója”</dc:title>
  <dc:creator>Liktor Katalin</dc:creator>
  <cp:lastModifiedBy>Katalin Liktor</cp:lastModifiedBy>
  <cp:revision>22</cp:revision>
  <dcterms:created xsi:type="dcterms:W3CDTF">2016-08-27T13:17:18Z</dcterms:created>
  <dcterms:modified xsi:type="dcterms:W3CDTF">2021-07-19T08:37:58Z</dcterms:modified>
</cp:coreProperties>
</file>